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theme/theme4.xml" ContentType="application/vnd.openxmlformats-officedocument.theme+xml"/>
  <Override PartName="/ppt/slideLayouts/slideLayout6.xml" ContentType="application/vnd.openxmlformats-officedocument.presentationml.slideLayout+xml"/>
  <Override PartName="/ppt/theme/theme5.xml" ContentType="application/vnd.openxmlformats-officedocument.theme+xml"/>
  <Override PartName="/ppt/slideLayouts/slideLayout7.xml" ContentType="application/vnd.openxmlformats-officedocument.presentationml.slideLayout+xml"/>
  <Override PartName="/ppt/theme/theme6.xml" ContentType="application/vnd.openxmlformats-officedocument.theme+xml"/>
  <Override PartName="/ppt/slideLayouts/slideLayout8.xml" ContentType="application/vnd.openxmlformats-officedocument.presentationml.slideLayout+xml"/>
  <Override PartName="/ppt/theme/theme7.xml" ContentType="application/vnd.openxmlformats-officedocument.theme+xml"/>
  <Override PartName="/ppt/slideLayouts/slideLayout9.xml" ContentType="application/vnd.openxmlformats-officedocument.presentationml.slideLayout+xml"/>
  <Override PartName="/ppt/theme/theme8.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9.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2"/>
    <p:sldMasterId id="2147483652" r:id="rId3"/>
    <p:sldMasterId id="2147483655" r:id="rId4"/>
    <p:sldMasterId id="2147483657" r:id="rId5"/>
    <p:sldMasterId id="2147483659" r:id="rId6"/>
    <p:sldMasterId id="2147483661" r:id="rId7"/>
    <p:sldMasterId id="2147483663" r:id="rId8"/>
    <p:sldMasterId id="2147483665" r:id="rId9"/>
    <p:sldMasterId id="2147483667" r:id="rId10"/>
  </p:sldMasterIdLst>
  <p:notesMasterIdLst>
    <p:notesMasterId r:id="rId74"/>
  </p:notesMasterIdLst>
  <p:handoutMasterIdLst>
    <p:handoutMasterId r:id="rId75"/>
  </p:handoutMasterIdLst>
  <p:sldIdLst>
    <p:sldId id="257" r:id="rId11"/>
    <p:sldId id="315" r:id="rId12"/>
    <p:sldId id="1626" r:id="rId13"/>
    <p:sldId id="604" r:id="rId14"/>
    <p:sldId id="1629" r:id="rId15"/>
    <p:sldId id="1630" r:id="rId16"/>
    <p:sldId id="1631" r:id="rId17"/>
    <p:sldId id="1633" r:id="rId18"/>
    <p:sldId id="1634" r:id="rId19"/>
    <p:sldId id="1642" r:id="rId20"/>
    <p:sldId id="1722" r:id="rId21"/>
    <p:sldId id="1644" r:id="rId22"/>
    <p:sldId id="1643" r:id="rId23"/>
    <p:sldId id="1636" r:id="rId24"/>
    <p:sldId id="1645" r:id="rId25"/>
    <p:sldId id="1646" r:id="rId26"/>
    <p:sldId id="1647" r:id="rId27"/>
    <p:sldId id="1649" r:id="rId28"/>
    <p:sldId id="1652" r:id="rId29"/>
    <p:sldId id="1658" r:id="rId30"/>
    <p:sldId id="1723" r:id="rId31"/>
    <p:sldId id="1654" r:id="rId32"/>
    <p:sldId id="1661" r:id="rId33"/>
    <p:sldId id="1651" r:id="rId34"/>
    <p:sldId id="1657" r:id="rId35"/>
    <p:sldId id="1666" r:id="rId36"/>
    <p:sldId id="1677" r:id="rId37"/>
    <p:sldId id="1678" r:id="rId38"/>
    <p:sldId id="1680" r:id="rId39"/>
    <p:sldId id="1683" r:id="rId40"/>
    <p:sldId id="1684" r:id="rId41"/>
    <p:sldId id="1685" r:id="rId42"/>
    <p:sldId id="1686" r:id="rId43"/>
    <p:sldId id="1687" r:id="rId44"/>
    <p:sldId id="1719" r:id="rId45"/>
    <p:sldId id="1689" r:id="rId46"/>
    <p:sldId id="1690" r:id="rId47"/>
    <p:sldId id="1697" r:id="rId48"/>
    <p:sldId id="1704" r:id="rId49"/>
    <p:sldId id="1691" r:id="rId50"/>
    <p:sldId id="1692" r:id="rId51"/>
    <p:sldId id="1705" r:id="rId52"/>
    <p:sldId id="1708" r:id="rId53"/>
    <p:sldId id="1728" r:id="rId54"/>
    <p:sldId id="1709" r:id="rId55"/>
    <p:sldId id="1710" r:id="rId56"/>
    <p:sldId id="1711" r:id="rId57"/>
    <p:sldId id="1712" r:id="rId58"/>
    <p:sldId id="1693" r:id="rId59"/>
    <p:sldId id="1694" r:id="rId60"/>
    <p:sldId id="1713" r:id="rId61"/>
    <p:sldId id="1714" r:id="rId62"/>
    <p:sldId id="1715" r:id="rId63"/>
    <p:sldId id="1716" r:id="rId64"/>
    <p:sldId id="1717" r:id="rId65"/>
    <p:sldId id="1695" r:id="rId66"/>
    <p:sldId id="1696" r:id="rId67"/>
    <p:sldId id="1668" r:id="rId68"/>
    <p:sldId id="1718" r:id="rId69"/>
    <p:sldId id="1720" r:id="rId70"/>
    <p:sldId id="1729" r:id="rId71"/>
    <p:sldId id="1669" r:id="rId72"/>
    <p:sldId id="331" r:id="rId73"/>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73">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凌远" initials="张"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EA4"/>
    <a:srgbClr val="CC0000"/>
    <a:srgbClr val="5D2884"/>
    <a:srgbClr val="96CE9E"/>
    <a:srgbClr val="004960"/>
    <a:srgbClr val="FFBB99"/>
    <a:srgbClr val="D7E1C1"/>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23"/>
    <p:restoredTop sz="94743"/>
  </p:normalViewPr>
  <p:slideViewPr>
    <p:cSldViewPr snapToGrid="0" showGuides="1">
      <p:cViewPr varScale="1">
        <p:scale>
          <a:sx n="86" d="100"/>
          <a:sy n="86" d="100"/>
        </p:scale>
        <p:origin x="1296" y="62"/>
      </p:cViewPr>
      <p:guideLst>
        <p:guide orient="horz" pos="2173"/>
        <p:guide pos="2880"/>
      </p:guideLst>
    </p:cSldViewPr>
  </p:slideViewPr>
  <p:outlineViewPr>
    <p:cViewPr>
      <p:scale>
        <a:sx n="33" d="100"/>
        <a:sy n="33" d="100"/>
      </p:scale>
      <p:origin x="0" y="3618"/>
    </p:cViewPr>
  </p:outlineViewPr>
  <p:notesTextViewPr>
    <p:cViewPr>
      <p:scale>
        <a:sx n="100" d="100"/>
        <a:sy n="100" d="100"/>
      </p:scale>
      <p:origin x="0" y="0"/>
    </p:cViewPr>
  </p:notesTextViewPr>
  <p:sorterViewPr showFormatting="0">
    <p:cViewPr>
      <p:scale>
        <a:sx n="80" d="100"/>
        <a:sy n="80" d="100"/>
      </p:scale>
      <p:origin x="0" y="0"/>
    </p:cViewPr>
  </p:sorterViewPr>
  <p:gridSpacing cx="76198" cy="7619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slide" Target="slides/slide53.xml"/><Relationship Id="rId68" Type="http://schemas.openxmlformats.org/officeDocument/2006/relationships/slide" Target="slides/slide58.xml"/><Relationship Id="rId76" Type="http://schemas.openxmlformats.org/officeDocument/2006/relationships/commentAuthors" Target="commentAuthors.xml"/><Relationship Id="rId7" Type="http://schemas.openxmlformats.org/officeDocument/2006/relationships/slideMaster" Target="slideMasters/slideMaster7.xml"/><Relationship Id="rId71" Type="http://schemas.openxmlformats.org/officeDocument/2006/relationships/slide" Target="slides/slide61.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slide" Target="slides/slide56.xml"/><Relationship Id="rId74" Type="http://schemas.openxmlformats.org/officeDocument/2006/relationships/notesMaster" Target="notesMasters/notesMaster1.xml"/><Relationship Id="rId79"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1.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slide" Target="slides/slide50.xml"/><Relationship Id="rId65" Type="http://schemas.openxmlformats.org/officeDocument/2006/relationships/slide" Target="slides/slide55.xml"/><Relationship Id="rId73" Type="http://schemas.openxmlformats.org/officeDocument/2006/relationships/slide" Target="slides/slide63.xml"/><Relationship Id="rId78"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slide" Target="slides/slide54.xml"/><Relationship Id="rId69" Type="http://schemas.openxmlformats.org/officeDocument/2006/relationships/slide" Target="slides/slide59.xml"/><Relationship Id="rId77"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72" Type="http://schemas.openxmlformats.org/officeDocument/2006/relationships/slide" Target="slides/slide62.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slide" Target="slides/slide57.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slide" Target="slides/slide52.xml"/><Relationship Id="rId70" Type="http://schemas.openxmlformats.org/officeDocument/2006/relationships/slide" Target="slides/slide60.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0176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0176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0176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725AEE27-987A-4F95-B8BF-D7F820FA4FEB}"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68474954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222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6388"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222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Click to edit Master text styles</a:t>
            </a: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Second level</a:t>
            </a: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Third level</a:t>
            </a: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Fourth level</a:t>
            </a: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Fifth level</a:t>
            </a:r>
          </a:p>
        </p:txBody>
      </p:sp>
      <p:sp>
        <p:nvSpPr>
          <p:cNvPr id="5223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223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4124D564-567D-49B5-A6CD-331E81A4D5B9}"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extLst>
      <p:ext uri="{BB962C8B-B14F-4D97-AF65-F5344CB8AC3E}">
        <p14:creationId xmlns:p14="http://schemas.microsoft.com/office/powerpoint/2010/main" val="4234676040"/>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p:sp>
      <p:sp>
        <p:nvSpPr>
          <p:cNvPr id="19459"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1946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pPr lvl="0" algn="r" eaLnBrk="1" hangingPunct="1">
                <a:spcBef>
                  <a:spcPct val="0"/>
                </a:spcBef>
              </a:pPr>
              <a:t>1</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355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pPr lvl="0" algn="r" eaLnBrk="1" hangingPunct="1">
                <a:spcBef>
                  <a:spcPct val="0"/>
                </a:spcBef>
              </a:pPr>
              <a:t>2</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pPr lvl="0" algn="r" eaLnBrk="1" hangingPunct="1">
                <a:spcBef>
                  <a:spcPct val="0"/>
                </a:spcBef>
              </a:pPr>
              <a:t>3</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pPr lvl="0" algn="r" eaLnBrk="1" hangingPunct="1">
                <a:spcBef>
                  <a:spcPct val="0"/>
                </a:spcBef>
              </a:pPr>
              <a:t>26</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pPr lvl="0" algn="r" eaLnBrk="1" hangingPunct="1">
                <a:spcBef>
                  <a:spcPct val="0"/>
                </a:spcBef>
              </a:pPr>
              <a:t>37</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pPr lvl="0" algn="r" eaLnBrk="1" hangingPunct="1">
                <a:spcBef>
                  <a:spcPct val="0"/>
                </a:spcBef>
              </a:pPr>
              <a:t>40</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pPr lvl="0" algn="r" eaLnBrk="1" hangingPunct="1">
                <a:spcBef>
                  <a:spcPct val="0"/>
                </a:spcBef>
              </a:pPr>
              <a:t>49</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pPr lvl="0" algn="r" eaLnBrk="1" hangingPunct="1">
                <a:spcBef>
                  <a:spcPct val="0"/>
                </a:spcBef>
              </a:pPr>
              <a:t>56</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8499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pPr lvl="0" algn="r" eaLnBrk="1" hangingPunct="1">
                <a:spcBef>
                  <a:spcPct val="0"/>
                </a:spcBef>
              </a:pPr>
              <a:t>63</a:t>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0">
          <a:blip r:embed="rId2" cstate="prin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noProof="1"/>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1"/>
              <a:t>Click to edit Master subtitle style</a:t>
            </a:r>
          </a:p>
        </p:txBody>
      </p:sp>
      <p:sp>
        <p:nvSpPr>
          <p:cNvPr id="8" name="Slide Number Placeholder 3"/>
          <p:cNvSpPr>
            <a:spLocks noGrp="1"/>
          </p:cNvSpPr>
          <p:nvPr>
            <p:ph type="sldNum" sz="quarter" idx="4"/>
          </p:nvPr>
        </p:nvSpPr>
        <p:spPr>
          <a:xfrm>
            <a:off x="8521700" y="6484938"/>
            <a:ext cx="622300" cy="409575"/>
          </a:xfrm>
          <a:prstGeom prst="rect">
            <a:avLst/>
          </a:prstGeom>
          <a:blipFill>
            <a:blip r:embed="rId3" cstate="print"/>
            <a:stretch>
              <a:fillRect/>
            </a:stretch>
          </a:blipFill>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20000"/>
              </a:spcBef>
              <a:spcAft>
                <a:spcPct val="0"/>
              </a:spcAft>
              <a:buClrTx/>
              <a:buSzTx/>
              <a:buFontTx/>
              <a:buNone/>
              <a:defRPr/>
            </a:pPr>
            <a:fld id="{606632AB-60EE-4AD6-9D4E-B2E3252AE7C8}" type="slidenum">
              <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20000"/>
                </a:spcBef>
                <a:spcAft>
                  <a:spcPct val="0"/>
                </a:spcAft>
                <a:buClrTx/>
                <a:buSzTx/>
                <a:buFontTx/>
                <a:buNone/>
                <a:defRPr/>
              </a:pPr>
              <a:t>‹#›</a:t>
            </a:fld>
            <a:endPar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9" name="Footer Placeholder 4"/>
          <p:cNvSpPr>
            <a:spLocks noGrp="1"/>
          </p:cNvSpPr>
          <p:nvPr>
            <p:ph type="ftr" sz="quarter" idx="3"/>
          </p:nvPr>
        </p:nvSpPr>
        <p:spPr>
          <a:xfrm>
            <a:off x="0" y="6484938"/>
            <a:ext cx="8540750" cy="406400"/>
          </a:xfrm>
          <a:prstGeom prst="rect">
            <a:avLst/>
          </a:prstGeom>
          <a:blipFill>
            <a:blip r:embed="rId3" cstate="print"/>
            <a:stretch>
              <a:fillRect/>
            </a:stretch>
          </a:blipFill>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5362"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5363"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1A3B10C1-600B-4A07-8335-52CB4ECD4A9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blank">
  <p:cSld name="空白">
    <p:bg>
      <p:bgPr>
        <a:solidFill>
          <a:schemeClr val="bg1"/>
        </a:solidFill>
        <a:effectLst/>
      </p:bgPr>
    </p:bg>
    <p:spTree>
      <p:nvGrpSpPr>
        <p:cNvPr id="1" name=""/>
        <p:cNvGrpSpPr/>
        <p:nvPr/>
      </p:nvGrpSpPr>
      <p:grpSpPr>
        <a:xfrm>
          <a:off x="0" y="0"/>
          <a:ext cx="0" cy="0"/>
          <a:chOff x="0" y="0"/>
          <a:chExt cx="0" cy="0"/>
        </a:xfrm>
      </p:grpSpPr>
      <p:sp>
        <p:nvSpPr>
          <p:cNvPr id="13314"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3315"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10" name="灯片编号占位符 3"/>
          <p:cNvSpPr>
            <a:spLocks noGrp="1"/>
          </p:cNvSpPr>
          <p:nvPr>
            <p:ph type="sldNum" sz="quarter" idx="4"/>
          </p:nvPr>
        </p:nvSpPr>
        <p:spPr bwMode="auto">
          <a:xfrm>
            <a:off x="7015163" y="6483350"/>
            <a:ext cx="2133600" cy="366713"/>
          </a:xfrm>
          <a:prstGeom prst="rect">
            <a:avLst/>
          </a:prstGeom>
          <a:ln w="19050">
            <a:solidFill>
              <a:srgbClr val="005EA4"/>
            </a:solidFill>
            <a:prstDash val="sysDot"/>
            <a:bevel/>
          </a:ln>
        </p:spPr>
        <p:txBody>
          <a:bodyPr vert="horz" wrap="square" lIns="91440" tIns="45720" rIns="91440" bIns="45720" numCol="1" anchor="t" anchorCtr="0" compatLnSpc="1"/>
          <a:lstStyle>
            <a:lvl1pPr eaLnBrk="1" hangingPunct="1">
              <a:defRPr noProof="1"/>
            </a:lvl1p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页脚占位符 1"/>
          <p:cNvSpPr>
            <a:spLocks noGrp="1"/>
          </p:cNvSpPr>
          <p:nvPr>
            <p:ph type="ftr" sz="quarter" idx="3"/>
          </p:nvPr>
        </p:nvSpPr>
        <p:spPr>
          <a:xfrm>
            <a:off x="0" y="6492875"/>
            <a:ext cx="8605838"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2290"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2291"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showMasterPhAnim="0" type="blank">
  <p:cSld name="空白">
    <p:bg>
      <p:bgPr>
        <a:solidFill>
          <a:schemeClr val="bg1"/>
        </a:solidFill>
        <a:effectLst/>
      </p:bgPr>
    </p:bg>
    <p:spTree>
      <p:nvGrpSpPr>
        <p:cNvPr id="1" name=""/>
        <p:cNvGrpSpPr/>
        <p:nvPr/>
      </p:nvGrpSpPr>
      <p:grpSpPr>
        <a:xfrm>
          <a:off x="0" y="0"/>
          <a:ext cx="0" cy="0"/>
          <a:chOff x="0" y="0"/>
          <a:chExt cx="0" cy="0"/>
        </a:xfrm>
      </p:grpSpPr>
      <p:sp>
        <p:nvSpPr>
          <p:cNvPr id="13314"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3315"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10" name="灯片编号占位符 3"/>
          <p:cNvSpPr>
            <a:spLocks noGrp="1"/>
          </p:cNvSpPr>
          <p:nvPr>
            <p:ph type="sldNum" sz="quarter" idx="4"/>
          </p:nvPr>
        </p:nvSpPr>
        <p:spPr bwMode="auto">
          <a:xfrm>
            <a:off x="7015163" y="6483350"/>
            <a:ext cx="2133600" cy="366713"/>
          </a:xfrm>
          <a:prstGeom prst="rect">
            <a:avLst/>
          </a:prstGeom>
          <a:ln w="19050">
            <a:solidFill>
              <a:srgbClr val="005EA4"/>
            </a:solidFill>
            <a:prstDash val="sysDot"/>
            <a:bevel/>
          </a:ln>
        </p:spPr>
        <p:txBody>
          <a:bodyPr vert="horz" wrap="square" lIns="91440" tIns="45720" rIns="91440" bIns="45720" numCol="1" anchor="t" anchorCtr="0" compatLnSpc="1"/>
          <a:lstStyle>
            <a:lvl1pPr eaLnBrk="1" hangingPunct="1">
              <a:defRPr noProof="1"/>
            </a:lvl1p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页脚占位符 1"/>
          <p:cNvSpPr>
            <a:spLocks noGrp="1"/>
          </p:cNvSpPr>
          <p:nvPr>
            <p:ph type="ftr" sz="quarter" idx="3"/>
          </p:nvPr>
        </p:nvSpPr>
        <p:spPr>
          <a:xfrm>
            <a:off x="0" y="6492875"/>
            <a:ext cx="8605838"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6" name="Rectangle 11"/>
          <p:cNvSpPr>
            <a:spLocks noChangeArrowheads="1"/>
          </p:cNvSpPr>
          <p:nvPr/>
        </p:nvSpPr>
        <p:spPr bwMode="auto">
          <a:xfrm>
            <a:off x="311150" y="5310188"/>
            <a:ext cx="35814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0" marR="0" lvl="0" indent="0" algn="ctr" defTabSz="914400" rtl="0" eaLnBrk="1" fontAlgn="base" latinLnBrk="0" hangingPunct="1">
              <a:lnSpc>
                <a:spcPct val="80000"/>
              </a:lnSpc>
              <a:spcBef>
                <a:spcPct val="2000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PowerPoint Slides prepared by: </a:t>
            </a:r>
          </a:p>
          <a:p>
            <a:pPr marL="0" marR="0" lvl="0" indent="0" algn="ctr" defTabSz="914400" rtl="0" eaLnBrk="1" fontAlgn="base" latinLnBrk="0" hangingPunct="1">
              <a:lnSpc>
                <a:spcPct val="80000"/>
              </a:lnSpc>
              <a:spcBef>
                <a:spcPct val="2000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Andreea CHIRITESCU</a:t>
            </a:r>
          </a:p>
          <a:p>
            <a:pPr marL="0" marR="0" lvl="0" indent="0" algn="ctr" defTabSz="914400" rtl="0" eaLnBrk="1" fontAlgn="base" latinLnBrk="0" hangingPunct="1">
              <a:lnSpc>
                <a:spcPct val="80000"/>
              </a:lnSpc>
              <a:spcBef>
                <a:spcPct val="2000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Eastern Illinois University</a:t>
            </a:r>
          </a:p>
        </p:txBody>
      </p:sp>
      <p:sp>
        <p:nvSpPr>
          <p:cNvPr id="7" name="TextBox 6"/>
          <p:cNvSpPr txBox="1">
            <a:spLocks noChangeArrowheads="1"/>
          </p:cNvSpPr>
          <p:nvPr/>
        </p:nvSpPr>
        <p:spPr bwMode="auto">
          <a:xfrm>
            <a:off x="311150" y="369888"/>
            <a:ext cx="2176463" cy="1323975"/>
          </a:xfrm>
          <a:prstGeom prst="rect">
            <a:avLst/>
          </a:prstGeom>
          <a:noFill/>
          <a:ln w="57150">
            <a:solidFill>
              <a:srgbClr val="005EA4"/>
            </a:solidFill>
            <a:prstDash val="sysDot"/>
            <a:bevel/>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8000" b="1" i="0" u="none" strike="noStrike" kern="1200" cap="none" spc="0" normalizeH="0" baseline="0" noProof="0">
                <a:ln>
                  <a:noFill/>
                </a:ln>
                <a:solidFill>
                  <a:schemeClr val="tx1"/>
                </a:solidFill>
                <a:effectLst/>
                <a:uLnTx/>
                <a:uFillTx/>
                <a:latin typeface="Arial Black" panose="020B0A04020102020204" pitchFamily="34" charset="0"/>
                <a:ea typeface="Gungsuh" pitchFamily="18" charset="-127"/>
                <a:cs typeface="Estrangelo Edessa" pitchFamily="66" charset="0"/>
                <a:sym typeface="+mn-ea"/>
              </a:rPr>
              <a:t>1</a:t>
            </a:r>
          </a:p>
        </p:txBody>
      </p:sp>
      <p:pic>
        <p:nvPicPr>
          <p:cNvPr id="11268" name="Picture 7" descr="C:\Users\Andreea\Desktop\Mankiw 7e\pics plus\ch1.png"/>
          <p:cNvPicPr>
            <a:picLocks noChangeAspect="1"/>
          </p:cNvPicPr>
          <p:nvPr userDrawn="1"/>
        </p:nvPicPr>
        <p:blipFill>
          <a:blip r:embed="rId2" cstate="print"/>
          <a:stretch>
            <a:fillRect/>
          </a:stretch>
        </p:blipFill>
        <p:spPr>
          <a:xfrm>
            <a:off x="4722813" y="3589338"/>
            <a:ext cx="4230687" cy="2824162"/>
          </a:xfrm>
          <a:prstGeom prst="rect">
            <a:avLst/>
          </a:prstGeom>
          <a:noFill/>
          <a:ln w="9525">
            <a:noFill/>
          </a:ln>
        </p:spPr>
      </p:pic>
      <p:sp>
        <p:nvSpPr>
          <p:cNvPr id="38915" name="Rectangle 3"/>
          <p:cNvSpPr>
            <a:spLocks noGrp="1" noChangeAspect="1" noChangeArrowheads="1"/>
          </p:cNvSpPr>
          <p:nvPr>
            <p:ph type="subTitle" sz="quarter" idx="1"/>
          </p:nvPr>
        </p:nvSpPr>
        <p:spPr>
          <a:xfrm>
            <a:off x="0" y="1446663"/>
            <a:ext cx="9131724" cy="2142694"/>
          </a:xfrm>
        </p:spPr>
        <p:txBody>
          <a:bodyPr wrap="none"/>
          <a:lstStyle>
            <a:lvl1pPr marL="0" indent="0" algn="ctr">
              <a:buFontTx/>
              <a:buNone/>
              <a:defRPr sz="4300">
                <a:solidFill>
                  <a:schemeClr val="tx1"/>
                </a:solidFill>
              </a:defRPr>
            </a:lvl1pPr>
          </a:lstStyle>
          <a:p>
            <a:r>
              <a:rPr lang="zh-CN" altLang="en-US" noProof="1"/>
              <a:t>单击此处编辑母版副标题样式</a:t>
            </a:r>
            <a:endParaRPr lang="en-US" noProof="1"/>
          </a:p>
        </p:txBody>
      </p:sp>
      <p:sp>
        <p:nvSpPr>
          <p:cNvPr id="9" name="Slide Number Placeholder 3"/>
          <p:cNvSpPr>
            <a:spLocks noGrp="1"/>
          </p:cNvSpPr>
          <p:nvPr>
            <p:ph type="sldNum" sz="quarter" idx="4"/>
          </p:nvPr>
        </p:nvSpPr>
        <p:spPr bwMode="auto">
          <a:xfrm>
            <a:off x="8624888" y="6469063"/>
            <a:ext cx="504825" cy="379413"/>
          </a:xfrm>
          <a:prstGeom prst="rect">
            <a:avLst/>
          </a:prstGeom>
          <a:ln w="19050">
            <a:solidFill>
              <a:srgbClr val="005EA4"/>
            </a:solidFill>
            <a:prstDash val="sysDot"/>
            <a:bevel/>
          </a:ln>
        </p:spPr>
        <p:txBody>
          <a:bodyPr vert="horz" wrap="square" lIns="91440" tIns="45720" rIns="91440" bIns="45720" numCol="1" anchor="t" anchorCtr="0" compatLnSpc="1"/>
          <a:lstStyle>
            <a:lvl1pPr algn="ct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CD40B64A-F4EB-44D0-A098-B81FC8C820C8}"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0" name="Footer Placeholder 4"/>
          <p:cNvSpPr>
            <a:spLocks noGrp="1"/>
          </p:cNvSpPr>
          <p:nvPr>
            <p:ph type="ftr" sz="quarter" idx="3"/>
          </p:nvPr>
        </p:nvSpPr>
        <p:spPr>
          <a:xfrm>
            <a:off x="0" y="6483350"/>
            <a:ext cx="8612188" cy="365125"/>
          </a:xfrm>
          <a:prstGeom prst="rect">
            <a:avLst/>
          </a:prstGeom>
          <a:blipFill>
            <a:blip r:embed="rId3" cstate="print"/>
            <a:stretch>
              <a:fillRect/>
            </a:stretch>
          </a:blipFill>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2290"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2291"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blank">
  <p:cSld name="空白">
    <p:bg>
      <p:bgPr>
        <a:solidFill>
          <a:schemeClr val="bg1"/>
        </a:solidFill>
        <a:effectLst/>
      </p:bgPr>
    </p:bg>
    <p:spTree>
      <p:nvGrpSpPr>
        <p:cNvPr id="1" name=""/>
        <p:cNvGrpSpPr/>
        <p:nvPr/>
      </p:nvGrpSpPr>
      <p:grpSpPr>
        <a:xfrm>
          <a:off x="0" y="0"/>
          <a:ext cx="0" cy="0"/>
          <a:chOff x="0" y="0"/>
          <a:chExt cx="0" cy="0"/>
        </a:xfrm>
      </p:grpSpPr>
      <p:sp>
        <p:nvSpPr>
          <p:cNvPr id="13314"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3315"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10" name="灯片编号占位符 3"/>
          <p:cNvSpPr>
            <a:spLocks noGrp="1"/>
          </p:cNvSpPr>
          <p:nvPr>
            <p:ph type="sldNum" sz="quarter" idx="4"/>
          </p:nvPr>
        </p:nvSpPr>
        <p:spPr bwMode="auto">
          <a:xfrm>
            <a:off x="7015163" y="6483350"/>
            <a:ext cx="2133600" cy="366713"/>
          </a:xfrm>
          <a:prstGeom prst="rect">
            <a:avLst/>
          </a:prstGeom>
          <a:ln w="19050">
            <a:solidFill>
              <a:srgbClr val="005EA4"/>
            </a:solidFill>
            <a:prstDash val="sysDot"/>
            <a:bevel/>
          </a:ln>
        </p:spPr>
        <p:txBody>
          <a:bodyPr vert="horz" wrap="square" lIns="91440" tIns="45720" rIns="91440" bIns="45720" numCol="1" anchor="t" anchorCtr="0" compatLnSpc="1"/>
          <a:lstStyle>
            <a:lvl1pPr eaLnBrk="1" hangingPunct="1">
              <a:defRPr noProof="1"/>
            </a:lvl1p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页脚占位符 1"/>
          <p:cNvSpPr>
            <a:spLocks noGrp="1"/>
          </p:cNvSpPr>
          <p:nvPr>
            <p:ph type="ftr" sz="quarter" idx="3"/>
          </p:nvPr>
        </p:nvSpPr>
        <p:spPr>
          <a:xfrm>
            <a:off x="0" y="6492875"/>
            <a:ext cx="8605838"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noProof="1"/>
              <a:t>Click to edit Master title style</a:t>
            </a:r>
          </a:p>
        </p:txBody>
      </p:sp>
      <p:sp>
        <p:nvSpPr>
          <p:cNvPr id="3" name="灯片编号占位符 2"/>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B8DBFD8F-2E39-4566-93C2-3113A0982FF4}"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灯片编号占位符 2"/>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FC2B4FD3-2882-4E04-B9A3-AA4A3F7589F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noProof="1"/>
              <a:t>Click to edit Master title style</a:t>
            </a:r>
          </a:p>
        </p:txBody>
      </p:sp>
      <p:sp>
        <p:nvSpPr>
          <p:cNvPr id="3" name="Content Placeholder 2"/>
          <p:cNvSpPr>
            <a:spLocks noGrp="1"/>
          </p:cNvSpPr>
          <p:nvPr>
            <p:ph idx="1"/>
          </p:nvPr>
        </p:nvSpPr>
        <p:spPr>
          <a:xfrm>
            <a:off x="457200" y="688622"/>
            <a:ext cx="8458200" cy="5788378"/>
          </a:xfrm>
        </p:spPr>
        <p:txBody>
          <a:bodyPr/>
          <a:lstStyle>
            <a:lvl1pPr>
              <a:defRPr>
                <a:solidFill>
                  <a:srgbClr val="5D288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E0E3821B-E8DD-4045-B030-457EDD52796C}"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42AC906-8406-49DB-A970-95900C9134B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14338"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4339" name="Picture 7" descr="C:\Users\Andreea\Desktop\Mankiw 7e\pics plus\ch1.png"/>
          <p:cNvPicPr>
            <a:picLocks noChangeAspect="1"/>
          </p:cNvPicPr>
          <p:nvPr userDrawn="1"/>
        </p:nvPicPr>
        <p:blipFill>
          <a:blip r:embed="rId2" cstate="print"/>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1FB29451-0E4F-455F-8F3A-E808CA487B68}"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Masters/_rels/slideMaster10.xml.rels><?xml version="1.0" encoding="UTF-8" standalone="yes"?>
<Relationships xmlns="http://schemas.openxmlformats.org/package/2006/relationships"><Relationship Id="rId3" Type="http://schemas.openxmlformats.org/officeDocument/2006/relationships/theme" Target="../theme/theme10.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image" Target="../media/image9.png"/></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9.pn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theme" Target="../theme/theme4.xml"/><Relationship Id="rId1" Type="http://schemas.openxmlformats.org/officeDocument/2006/relationships/slideLayout" Target="../slideLayouts/slideLayout5.xml"/><Relationship Id="rId4"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theme" Target="../theme/theme5.xml"/><Relationship Id="rId1" Type="http://schemas.openxmlformats.org/officeDocument/2006/relationships/slideLayout" Target="../slideLayouts/slideLayout6.xml"/><Relationship Id="rId4" Type="http://schemas.openxmlformats.org/officeDocument/2006/relationships/image" Target="../media/image13.png"/></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theme" Target="../theme/theme6.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theme" Target="../theme/theme7.xml"/><Relationship Id="rId1" Type="http://schemas.openxmlformats.org/officeDocument/2006/relationships/slideLayout" Target="../slideLayouts/slideLayout8.xml"/><Relationship Id="rId5" Type="http://schemas.openxmlformats.org/officeDocument/2006/relationships/image" Target="../media/image19.png"/><Relationship Id="rId4" Type="http://schemas.openxmlformats.org/officeDocument/2006/relationships/image" Target="../media/image18.pn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theme" Target="../theme/theme8.xml"/><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slideLayout" Target="../slideLayouts/slideLayout11.xml"/><Relationship Id="rId1" Type="http://schemas.openxmlformats.org/officeDocument/2006/relationships/slideLayout" Target="../slideLayouts/slideLayout10.xml"/><Relationship Id="rId4"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3" cstate="print"/>
          <a:stretch>
            <a:fillRect/>
          </a:stretch>
        </a:blipFill>
        <a:effectLst/>
      </p:bgPr>
    </p:bg>
    <p:spTree>
      <p:nvGrpSpPr>
        <p:cNvPr id="1" name=""/>
        <p:cNvGrpSpPr/>
        <p:nvPr/>
      </p:nvGrpSpPr>
      <p:grpSpPr>
        <a:xfrm>
          <a:off x="0" y="0"/>
          <a:ext cx="0" cy="0"/>
          <a:chOff x="0" y="0"/>
          <a:chExt cx="0" cy="0"/>
        </a:xfrm>
      </p:grpSpPr>
      <p:pic>
        <p:nvPicPr>
          <p:cNvPr id="1026" name="Picture 13"/>
          <p:cNvPicPr>
            <a:picLocks noChangeAspect="1"/>
          </p:cNvPicPr>
          <p:nvPr userDrawn="1"/>
        </p:nvPicPr>
        <p:blipFill>
          <a:blip r:embed="rId4" cstate="print"/>
          <a:stretch>
            <a:fillRect/>
          </a:stretch>
        </p:blipFill>
        <p:spPr>
          <a:xfrm>
            <a:off x="1231900" y="1365250"/>
            <a:ext cx="6680200" cy="4572000"/>
          </a:xfrm>
          <a:prstGeom prst="rect">
            <a:avLst/>
          </a:prstGeom>
          <a:noFill/>
          <a:ln w="9525">
            <a:noFill/>
          </a:ln>
        </p:spPr>
      </p:pic>
      <p:pic>
        <p:nvPicPr>
          <p:cNvPr id="1027" name="Picture 9"/>
          <p:cNvPicPr>
            <a:picLocks noChangeAspect="1"/>
          </p:cNvPicPr>
          <p:nvPr userDrawn="1"/>
        </p:nvPicPr>
        <p:blipFill>
          <a:blip r:embed="rId5" cstate="print"/>
          <a:stretch>
            <a:fillRect/>
          </a:stretch>
        </p:blipFill>
        <p:spPr>
          <a:xfrm>
            <a:off x="0" y="404813"/>
            <a:ext cx="4733925" cy="1062037"/>
          </a:xfrm>
          <a:prstGeom prst="rect">
            <a:avLst/>
          </a:prstGeom>
          <a:noFill/>
          <a:ln w="9525">
            <a:noFill/>
          </a:ln>
        </p:spPr>
      </p:pic>
      <p:sp>
        <p:nvSpPr>
          <p:cNvPr id="3" name="Footer Placeholder 2"/>
          <p:cNvSpPr>
            <a:spLocks noGrp="1"/>
          </p:cNvSpPr>
          <p:nvPr>
            <p:ph type="ftr" sz="quarter" idx="3"/>
          </p:nvPr>
        </p:nvSpPr>
        <p:spPr>
          <a:xfrm>
            <a:off x="0" y="6484938"/>
            <a:ext cx="8540750" cy="406400"/>
          </a:xfrm>
          <a:prstGeom prst="rect">
            <a:avLst/>
          </a:prstGeom>
          <a:blipFill>
            <a:blip r:embed="rId6" cstate="print"/>
            <a:stretch>
              <a:fillRect/>
            </a:stretch>
          </a:blipFill>
        </p:spPr>
        <p:txBody>
          <a:bodyPr vert="horz" lIns="91440" tIns="45720" rIns="91440" bIns="45720" rtlCol="0" anchor="ctr"/>
          <a:lstStyle>
            <a:lvl1pPr algn="l" eaLnBrk="1" hangingPunct="1">
              <a:spcBef>
                <a:spcPct val="20000"/>
              </a:spcBef>
              <a:buFontTx/>
              <a:buNone/>
              <a:defRPr sz="1100">
                <a:solidFill>
                  <a:schemeClr val="bg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2" name="Slide Number Placeholder 1"/>
          <p:cNvSpPr>
            <a:spLocks noGrp="1"/>
          </p:cNvSpPr>
          <p:nvPr>
            <p:ph type="sldNum" sz="quarter" idx="4"/>
          </p:nvPr>
        </p:nvSpPr>
        <p:spPr>
          <a:xfrm>
            <a:off x="8521700" y="6484938"/>
            <a:ext cx="622300" cy="409575"/>
          </a:xfrm>
          <a:prstGeom prst="rect">
            <a:avLst/>
          </a:prstGeom>
          <a:blipFill>
            <a:blip r:embed="rId6" cstate="print"/>
            <a:stretch>
              <a:fillRect/>
            </a:stretch>
          </a:blipFill>
        </p:spPr>
        <p:txBody>
          <a:bodyPr vert="horz" wrap="square" lIns="91440" tIns="45720" rIns="91440" bIns="45720" numCol="1" anchor="ctr" anchorCtr="0" compatLnSpc="1"/>
          <a:lstStyle>
            <a:lvl1pPr algn="r" eaLnBrk="1" hangingPunct="1">
              <a:spcBef>
                <a:spcPct val="20000"/>
              </a:spcBef>
              <a:buFontTx/>
              <a:buNone/>
              <a:defRPr sz="1200">
                <a:solidFill>
                  <a:schemeClr val="bg1"/>
                </a:solidFill>
                <a:ea typeface="宋体" panose="02010600030101010101" pitchFamily="2" charset="-122"/>
              </a:defRPr>
            </a:lvl1pPr>
          </a:lstStyle>
          <a:p>
            <a:pPr marL="0" marR="0" lvl="0" indent="0" algn="r" defTabSz="914400" rtl="0" eaLnBrk="1" fontAlgn="base" latinLnBrk="0" hangingPunct="1">
              <a:lnSpc>
                <a:spcPct val="100000"/>
              </a:lnSpc>
              <a:spcBef>
                <a:spcPct val="20000"/>
              </a:spcBef>
              <a:spcAft>
                <a:spcPct val="0"/>
              </a:spcAft>
              <a:buClrTx/>
              <a:buSzTx/>
              <a:buFontTx/>
              <a:buNone/>
              <a:defRPr/>
            </a:pPr>
            <a:fld id="{A575C768-EA8C-4455-B268-EA67A4735AC4}" type="slidenum">
              <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20000"/>
                </a:spcBef>
                <a:spcAft>
                  <a:spcPct val="0"/>
                </a:spcAft>
                <a:buClrTx/>
                <a:buSzTx/>
                <a:buFontTx/>
                <a:buNone/>
                <a:defRPr/>
              </a:pPr>
              <a:t>‹#›</a:t>
            </a:fld>
            <a:endPar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pic>
        <p:nvPicPr>
          <p:cNvPr id="1030" name="Picture 14"/>
          <p:cNvPicPr>
            <a:picLocks noChangeAspect="1"/>
          </p:cNvPicPr>
          <p:nvPr userDrawn="1"/>
        </p:nvPicPr>
        <p:blipFill>
          <a:blip r:embed="rId7" cstate="print"/>
          <a:stretch>
            <a:fillRect/>
          </a:stretch>
        </p:blipFill>
        <p:spPr>
          <a:xfrm>
            <a:off x="0" y="0"/>
            <a:ext cx="9144000" cy="477838"/>
          </a:xfrm>
          <a:prstGeom prst="rect">
            <a:avLst/>
          </a:prstGeom>
          <a:noFill/>
          <a:ln w="9525">
            <a:noFill/>
          </a:ln>
        </p:spPr>
      </p:pic>
      <p:pic>
        <p:nvPicPr>
          <p:cNvPr id="1031" name="Picture 10"/>
          <p:cNvPicPr>
            <a:picLocks noChangeAspect="1"/>
          </p:cNvPicPr>
          <p:nvPr userDrawn="1"/>
        </p:nvPicPr>
        <p:blipFill>
          <a:blip r:embed="rId8" cstate="print"/>
          <a:stretch>
            <a:fillRect/>
          </a:stretch>
        </p:blipFill>
        <p:spPr>
          <a:xfrm>
            <a:off x="4489450" y="5838825"/>
            <a:ext cx="4543425" cy="5810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8AD4FF54-6E60-493B-8C9C-21A695F8378B}"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cxnSp>
        <p:nvCxnSpPr>
          <p:cNvPr id="2"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3079" name="Picture 7" descr="C:\Users\Andreea\Desktop\Mankiw 7e\pics plus\ch1.png"/>
          <p:cNvPicPr>
            <a:picLocks noChangeAspect="1"/>
          </p:cNvPicPr>
          <p:nvPr userDrawn="1"/>
        </p:nvPicPr>
        <p:blipFill>
          <a:blip r:embed="rId4" cstate="print"/>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spect="1"/>
          </p:cNvSpPr>
          <p:nvPr>
            <p:ph type="title"/>
          </p:nvPr>
        </p:nvSpPr>
        <p:spPr>
          <a:xfrm>
            <a:off x="228600" y="152400"/>
            <a:ext cx="8686800" cy="1020763"/>
          </a:xfrm>
          <a:prstGeom prst="rect">
            <a:avLst/>
          </a:prstGeom>
          <a:noFill/>
          <a:ln w="9525">
            <a:noFill/>
          </a:ln>
        </p:spPr>
        <p:txBody>
          <a:bodyPr wrap="none" anchor="ctr"/>
          <a:lstStyle/>
          <a:p>
            <a:pPr lvl="0"/>
            <a:r>
              <a:rPr lang="en-US" altLang="zh-CN" dirty="0"/>
              <a:t>fghfgj</a:t>
            </a:r>
          </a:p>
        </p:txBody>
      </p:sp>
      <p:sp>
        <p:nvSpPr>
          <p:cNvPr id="2051" name="Rectangle 8"/>
          <p:cNvSpPr>
            <a:spLocks noGrp="1"/>
          </p:cNvSpPr>
          <p:nvPr>
            <p:ph type="body"/>
          </p:nvPr>
        </p:nvSpPr>
        <p:spPr>
          <a:xfrm>
            <a:off x="381000" y="1143000"/>
            <a:ext cx="8382000" cy="5305425"/>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7898" name="Rectangle 10"/>
          <p:cNvSpPr>
            <a:spLocks noGrp="1" noChangeArrowheads="1"/>
          </p:cNvSpPr>
          <p:nvPr>
            <p:ph type="sldNum" sz="quarter" idx="4"/>
          </p:nvPr>
        </p:nvSpPr>
        <p:spPr bwMode="auto">
          <a:xfrm>
            <a:off x="8624888" y="6469063"/>
            <a:ext cx="504825" cy="379413"/>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a:solidFill>
                  <a:srgbClr val="002060"/>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18CBE28-46BD-409D-B2E9-F98FE62BE78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83350"/>
            <a:ext cx="8540750"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3651" r:id="rId1"/>
  </p:sldLayoutIdLst>
  <p:transition/>
  <p:hf hdr="0" ftr="0" dt="0"/>
  <p:txStyles>
    <p:titleStyle>
      <a:lvl1pPr algn="ctr" rtl="0" eaLnBrk="0" fontAlgn="base" hangingPunct="0">
        <a:spcBef>
          <a:spcPct val="0"/>
        </a:spcBef>
        <a:spcAft>
          <a:spcPct val="0"/>
        </a:spcAft>
        <a:defRPr sz="4000">
          <a:solidFill>
            <a:srgbClr val="C00000"/>
          </a:solidFill>
          <a:latin typeface="+mj-lt"/>
          <a:ea typeface="+mj-ea"/>
          <a:cs typeface="+mj-cs"/>
        </a:defRPr>
      </a:lvl1pPr>
      <a:lvl2pPr algn="ctr" rtl="0" eaLnBrk="0" fontAlgn="base" hangingPunct="0">
        <a:spcBef>
          <a:spcPct val="0"/>
        </a:spcBef>
        <a:spcAft>
          <a:spcPct val="0"/>
        </a:spcAft>
        <a:defRPr sz="4000">
          <a:solidFill>
            <a:srgbClr val="C00000"/>
          </a:solidFill>
          <a:latin typeface="Arial" panose="020B0604020202020204" pitchFamily="34" charset="0"/>
        </a:defRPr>
      </a:lvl2pPr>
      <a:lvl3pPr algn="ctr" rtl="0" eaLnBrk="0" fontAlgn="base" hangingPunct="0">
        <a:spcBef>
          <a:spcPct val="0"/>
        </a:spcBef>
        <a:spcAft>
          <a:spcPct val="0"/>
        </a:spcAft>
        <a:defRPr sz="4000">
          <a:solidFill>
            <a:srgbClr val="C00000"/>
          </a:solidFill>
          <a:latin typeface="Arial" panose="020B0604020202020204" pitchFamily="34" charset="0"/>
        </a:defRPr>
      </a:lvl3pPr>
      <a:lvl4pPr algn="ctr" rtl="0" eaLnBrk="0" fontAlgn="base" hangingPunct="0">
        <a:spcBef>
          <a:spcPct val="0"/>
        </a:spcBef>
        <a:spcAft>
          <a:spcPct val="0"/>
        </a:spcAft>
        <a:defRPr sz="4000">
          <a:solidFill>
            <a:srgbClr val="C00000"/>
          </a:solidFill>
          <a:latin typeface="Arial" panose="020B0604020202020204" pitchFamily="34" charset="0"/>
        </a:defRPr>
      </a:lvl4pPr>
      <a:lvl5pPr algn="ctr" rtl="0" eaLnBrk="0" fontAlgn="base" hangingPunct="0">
        <a:spcBef>
          <a:spcPct val="0"/>
        </a:spcBef>
        <a:spcAft>
          <a:spcPct val="0"/>
        </a:spcAft>
        <a:defRPr sz="4000">
          <a:solidFill>
            <a:srgbClr val="C0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8AD4FF54-6E60-493B-8C9C-21A695F8378B}"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cxnSp>
        <p:nvCxnSpPr>
          <p:cNvPr id="2"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3079" name="Picture 7" descr="C:\Users\Andreea\Desktop\Mankiw 7e\pics plus\ch1.png"/>
          <p:cNvPicPr>
            <a:picLocks noChangeAspect="1"/>
          </p:cNvPicPr>
          <p:nvPr userDrawn="1"/>
        </p:nvPicPr>
        <p:blipFill>
          <a:blip r:embed="rId4" cstate="print"/>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C:\Users\Andreea\Desktop\Mankiw 7e\pics plus\fig right2.png"/>
          <p:cNvPicPr>
            <a:picLocks noChangeAspect="1"/>
          </p:cNvPicPr>
          <p:nvPr userDrawn="1"/>
        </p:nvPicPr>
        <p:blipFill>
          <a:blip r:embed="rId3" cstate="print"/>
          <a:stretch>
            <a:fillRect/>
          </a:stretch>
        </p:blipFill>
        <p:spPr>
          <a:xfrm>
            <a:off x="8864600" y="0"/>
            <a:ext cx="279400" cy="1123950"/>
          </a:xfrm>
          <a:prstGeom prst="rect">
            <a:avLst/>
          </a:prstGeom>
          <a:noFill/>
          <a:ln w="9525">
            <a:noFill/>
          </a:ln>
        </p:spPr>
      </p:pic>
      <p:pic>
        <p:nvPicPr>
          <p:cNvPr id="4099" name="Picture 7" descr="C:\Users\Andreea\Desktop\Mankiw 7e\pics plus\fig left.png"/>
          <p:cNvPicPr>
            <a:picLocks noChangeAspect="1"/>
          </p:cNvPicPr>
          <p:nvPr userDrawn="1"/>
        </p:nvPicPr>
        <p:blipFill>
          <a:blip r:embed="rId4" cstate="print"/>
          <a:stretch>
            <a:fillRect/>
          </a:stretch>
        </p:blipFill>
        <p:spPr>
          <a:xfrm>
            <a:off x="0" y="0"/>
            <a:ext cx="290513" cy="6488113"/>
          </a:xfrm>
          <a:prstGeom prst="rect">
            <a:avLst/>
          </a:prstGeom>
          <a:noFill/>
          <a:ln w="9525">
            <a:noFill/>
          </a:ln>
        </p:spPr>
      </p:pic>
      <p:sp>
        <p:nvSpPr>
          <p:cNvPr id="4100" name="Rectangle 1"/>
          <p:cNvSpPr>
            <a:spLocks noChangeArrowheads="1"/>
          </p:cNvSpPr>
          <p:nvPr/>
        </p:nvSpPr>
        <p:spPr bwMode="auto">
          <a:xfrm>
            <a:off x="150813" y="835025"/>
            <a:ext cx="8839200" cy="5653088"/>
          </a:xfrm>
          <a:prstGeom prst="rect">
            <a:avLst/>
          </a:prstGeom>
          <a:solidFill>
            <a:srgbClr val="FEF0C8"/>
          </a:solidFill>
          <a:ln>
            <a:noFill/>
          </a:ln>
          <a:extLst>
            <a:ext uri="{91240B29-F687-4F45-9708-019B960494DF}">
              <a14:hiddenLine xmlns:a14="http://schemas.microsoft.com/office/drawing/2010/main" w="28575">
                <a:solidFill>
                  <a:srgbClr val="000000"/>
                </a:solidFill>
                <a:prstDash val="sysDash"/>
                <a:round/>
              </a14:hiddenLine>
            </a:ext>
          </a:extLst>
        </p:spPr>
        <p:txBody>
          <a:bodyPr wrap="none" anchor="ctr"/>
          <a:lstStyle>
            <a:lvl1pPr marL="342900" indent="-342900" algn="ctr">
              <a:spcBef>
                <a:spcPct val="20000"/>
              </a:spcBef>
              <a:buChar char="•"/>
              <a:defRPr sz="3400">
                <a:solidFill>
                  <a:schemeClr val="tx1"/>
                </a:solidFill>
                <a:latin typeface="Arial" panose="020B0604020202020204" pitchFamily="34" charset="0"/>
              </a:defRPr>
            </a:lvl1pPr>
            <a:lvl2pPr marL="742950" indent="-285750" algn="ctr">
              <a:spcBef>
                <a:spcPct val="20000"/>
              </a:spcBef>
              <a:buChar char="•"/>
              <a:defRPr sz="3400">
                <a:solidFill>
                  <a:schemeClr val="tx1"/>
                </a:solidFill>
                <a:latin typeface="Arial" panose="020B0604020202020204" pitchFamily="34" charset="0"/>
              </a:defRPr>
            </a:lvl2pPr>
            <a:lvl3pPr marL="1143000" indent="-228600" algn="ctr">
              <a:spcBef>
                <a:spcPct val="20000"/>
              </a:spcBef>
              <a:buChar char="•"/>
              <a:defRPr sz="3400">
                <a:solidFill>
                  <a:schemeClr val="tx1"/>
                </a:solidFill>
                <a:latin typeface="Arial" panose="020B0604020202020204" pitchFamily="34" charset="0"/>
              </a:defRPr>
            </a:lvl3pPr>
            <a:lvl4pPr marL="1600200" indent="-228600" algn="ctr">
              <a:spcBef>
                <a:spcPct val="20000"/>
              </a:spcBef>
              <a:buChar char="•"/>
              <a:defRPr sz="3400">
                <a:solidFill>
                  <a:schemeClr val="tx1"/>
                </a:solidFill>
                <a:latin typeface="Arial" panose="020B0604020202020204" pitchFamily="34" charset="0"/>
              </a:defRPr>
            </a:lvl4pPr>
            <a:lvl5pPr marL="2057400" indent="-228600" algn="ctr">
              <a:spcBef>
                <a:spcPct val="20000"/>
              </a:spcBef>
              <a:buChar char="•"/>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Char char="•"/>
              <a:defRPr/>
            </a:pPr>
            <a:endParaRPr kumimoji="0" lang="zh-CN" altLang="zh-CN" sz="3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1" name="Rectangle 2"/>
          <p:cNvSpPr>
            <a:spLocks noGrp="1" noChangeAspect="1"/>
          </p:cNvSpPr>
          <p:nvPr>
            <p:ph type="title"/>
          </p:nvPr>
        </p:nvSpPr>
        <p:spPr>
          <a:xfrm>
            <a:off x="323850" y="0"/>
            <a:ext cx="8656638" cy="444500"/>
          </a:xfrm>
          <a:prstGeom prst="rect">
            <a:avLst/>
          </a:prstGeom>
          <a:noFill/>
          <a:ln w="9525">
            <a:noFill/>
          </a:ln>
        </p:spPr>
        <p:txBody>
          <a:bodyPr anchor="ctr"/>
          <a:lstStyle/>
          <a:p>
            <a:pPr lvl="0"/>
            <a:r>
              <a:rPr lang="en-US" altLang="zh-CN" dirty="0"/>
              <a:t>Figure 1</a:t>
            </a:r>
          </a:p>
        </p:txBody>
      </p:sp>
      <p:sp>
        <p:nvSpPr>
          <p:cNvPr id="4102" name="Rectangle 3"/>
          <p:cNvSpPr>
            <a:spLocks noGrp="1"/>
          </p:cNvSpPr>
          <p:nvPr>
            <p:ph type="body"/>
          </p:nvPr>
        </p:nvSpPr>
        <p:spPr>
          <a:xfrm>
            <a:off x="414338" y="1600200"/>
            <a:ext cx="3657600" cy="4114800"/>
          </a:xfrm>
          <a:prstGeom prst="rect">
            <a:avLst/>
          </a:prstGeom>
          <a:noFill/>
          <a:ln w="9525">
            <a:noFill/>
          </a:ln>
        </p:spPr>
        <p:txBody>
          <a:bodyPr/>
          <a:lstStyle/>
          <a:p>
            <a:pPr lvl="0"/>
            <a:r>
              <a:rPr lang="en-US" altLang="zh-CN" dirty="0"/>
              <a:t>Text</a:t>
            </a:r>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B8DBFD8F-2E39-4566-93C2-3113A0982FF4}"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15363"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anose="020B0604020202020204" pitchFamily="34" charset="0"/>
        </a:defRPr>
      </a:lvl2pPr>
      <a:lvl3pPr algn="ctr" rtl="0" eaLnBrk="0" fontAlgn="base" hangingPunct="0">
        <a:spcBef>
          <a:spcPct val="0"/>
        </a:spcBef>
        <a:spcAft>
          <a:spcPct val="0"/>
        </a:spcAft>
        <a:defRPr sz="3300">
          <a:solidFill>
            <a:srgbClr val="0D0D0D"/>
          </a:solidFill>
          <a:latin typeface="Arial" panose="020B0604020202020204" pitchFamily="34" charset="0"/>
        </a:defRPr>
      </a:lvl3pPr>
      <a:lvl4pPr algn="ctr" rtl="0" eaLnBrk="0" fontAlgn="base" hangingPunct="0">
        <a:spcBef>
          <a:spcPct val="0"/>
        </a:spcBef>
        <a:spcAft>
          <a:spcPct val="0"/>
        </a:spcAft>
        <a:defRPr sz="3300">
          <a:solidFill>
            <a:srgbClr val="0D0D0D"/>
          </a:solidFill>
          <a:latin typeface="Arial" panose="020B0604020202020204" pitchFamily="34" charset="0"/>
        </a:defRPr>
      </a:lvl4pPr>
      <a:lvl5pPr algn="ctr" rtl="0" eaLnBrk="0" fontAlgn="base" hangingPunct="0">
        <a:spcBef>
          <a:spcPct val="0"/>
        </a:spcBef>
        <a:spcAft>
          <a:spcPct val="0"/>
        </a:spcAft>
        <a:defRPr sz="3300">
          <a:solidFill>
            <a:srgbClr val="0D0D0D"/>
          </a:solidFill>
          <a:latin typeface="Arial" panose="020B0604020202020204" pitchFamily="34" charset="0"/>
        </a:defRPr>
      </a:lvl5pPr>
      <a:lvl6pPr marL="457200" algn="l" rtl="0" fontAlgn="base">
        <a:spcBef>
          <a:spcPct val="0"/>
        </a:spcBef>
        <a:spcAft>
          <a:spcPct val="0"/>
        </a:spcAft>
        <a:defRPr sz="3400">
          <a:solidFill>
            <a:srgbClr val="660066"/>
          </a:solidFill>
          <a:latin typeface="Arial" panose="020B0604020202020204" pitchFamily="34" charset="0"/>
        </a:defRPr>
      </a:lvl6pPr>
      <a:lvl7pPr marL="914400" algn="l" rtl="0" fontAlgn="base">
        <a:spcBef>
          <a:spcPct val="0"/>
        </a:spcBef>
        <a:spcAft>
          <a:spcPct val="0"/>
        </a:spcAft>
        <a:defRPr sz="3400">
          <a:solidFill>
            <a:srgbClr val="660066"/>
          </a:solidFill>
          <a:latin typeface="Arial" panose="020B0604020202020204" pitchFamily="34" charset="0"/>
        </a:defRPr>
      </a:lvl7pPr>
      <a:lvl8pPr marL="1371600" algn="l" rtl="0" fontAlgn="base">
        <a:spcBef>
          <a:spcPct val="0"/>
        </a:spcBef>
        <a:spcAft>
          <a:spcPct val="0"/>
        </a:spcAft>
        <a:defRPr sz="3400">
          <a:solidFill>
            <a:srgbClr val="660066"/>
          </a:solidFill>
          <a:latin typeface="Arial" panose="020B0604020202020204" pitchFamily="34" charset="0"/>
        </a:defRPr>
      </a:lvl8pPr>
      <a:lvl9pPr marL="1828800" algn="l" rtl="0" fontAlgn="base">
        <a:spcBef>
          <a:spcPct val="0"/>
        </a:spcBef>
        <a:spcAft>
          <a:spcPct val="0"/>
        </a:spcAft>
        <a:defRPr sz="3400">
          <a:solidFill>
            <a:srgbClr val="660066"/>
          </a:solidFill>
          <a:latin typeface="Arial" panose="020B0604020202020204"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3200">
          <a:solidFill>
            <a:schemeClr val="tx1"/>
          </a:solidFill>
          <a:latin typeface="+mn-lt"/>
        </a:defRPr>
      </a:lvl2pPr>
      <a:lvl3pPr marL="1143000" indent="-228600" algn="l" rtl="0" eaLnBrk="0" fontAlgn="base" hangingPunct="0">
        <a:spcBef>
          <a:spcPct val="20000"/>
        </a:spcBef>
        <a:spcAft>
          <a:spcPct val="0"/>
        </a:spcAft>
        <a:defRPr sz="3200">
          <a:solidFill>
            <a:schemeClr val="tx1"/>
          </a:solidFill>
          <a:latin typeface="+mn-lt"/>
        </a:defRPr>
      </a:lvl3pPr>
      <a:lvl4pPr marL="1600200" indent="-228600" algn="l" rtl="0" eaLnBrk="0" fontAlgn="base" hangingPunct="0">
        <a:spcBef>
          <a:spcPct val="20000"/>
        </a:spcBef>
        <a:spcAft>
          <a:spcPct val="0"/>
        </a:spcAft>
        <a:defRPr sz="3200">
          <a:solidFill>
            <a:schemeClr val="tx1"/>
          </a:solidFill>
          <a:latin typeface="+mn-lt"/>
        </a:defRPr>
      </a:lvl4pPr>
      <a:lvl5pPr marL="2057400" indent="-228600" algn="l" rtl="0" eaLnBrk="0" fontAlgn="base" hangingPunct="0">
        <a:spcBef>
          <a:spcPct val="20000"/>
        </a:spcBef>
        <a:spcAft>
          <a:spcPct val="0"/>
        </a:spcAft>
        <a:defRPr sz="32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8" descr="C:\Users\Andreea\Desktop\Mankiw 7e\pics plus\table right2.png"/>
          <p:cNvPicPr>
            <a:picLocks noChangeAspect="1"/>
          </p:cNvPicPr>
          <p:nvPr userDrawn="1"/>
        </p:nvPicPr>
        <p:blipFill>
          <a:blip r:embed="rId3" cstate="print"/>
          <a:stretch>
            <a:fillRect/>
          </a:stretch>
        </p:blipFill>
        <p:spPr>
          <a:xfrm>
            <a:off x="8848725" y="0"/>
            <a:ext cx="295275" cy="1123950"/>
          </a:xfrm>
          <a:prstGeom prst="rect">
            <a:avLst/>
          </a:prstGeom>
          <a:noFill/>
          <a:ln w="9525">
            <a:noFill/>
          </a:ln>
        </p:spPr>
      </p:pic>
      <p:pic>
        <p:nvPicPr>
          <p:cNvPr id="5123" name="Picture 7" descr="C:\Users\Andreea\Desktop\Mankiw 7e\pics plus\table left.png"/>
          <p:cNvPicPr>
            <a:picLocks noChangeAspect="1"/>
          </p:cNvPicPr>
          <p:nvPr userDrawn="1"/>
        </p:nvPicPr>
        <p:blipFill>
          <a:blip r:embed="rId4" cstate="print"/>
          <a:stretch>
            <a:fillRect/>
          </a:stretch>
        </p:blipFill>
        <p:spPr>
          <a:xfrm>
            <a:off x="0" y="0"/>
            <a:ext cx="293688" cy="6488113"/>
          </a:xfrm>
          <a:prstGeom prst="rect">
            <a:avLst/>
          </a:prstGeom>
          <a:noFill/>
          <a:ln w="9525">
            <a:noFill/>
          </a:ln>
        </p:spPr>
      </p:pic>
      <p:sp>
        <p:nvSpPr>
          <p:cNvPr id="5124" name="Rectangle 1"/>
          <p:cNvSpPr>
            <a:spLocks noChangeArrowheads="1"/>
          </p:cNvSpPr>
          <p:nvPr/>
        </p:nvSpPr>
        <p:spPr bwMode="auto">
          <a:xfrm>
            <a:off x="152400" y="839788"/>
            <a:ext cx="8831263" cy="5648325"/>
          </a:xfrm>
          <a:prstGeom prst="rect">
            <a:avLst/>
          </a:prstGeom>
          <a:solidFill>
            <a:srgbClr val="D7E1C1"/>
          </a:solidFill>
          <a:ln>
            <a:noFill/>
          </a:ln>
          <a:extLst>
            <a:ext uri="{91240B29-F687-4F45-9708-019B960494DF}">
              <a14:hiddenLine xmlns:a14="http://schemas.microsoft.com/office/drawing/2010/main" w="28575">
                <a:solidFill>
                  <a:srgbClr val="000000"/>
                </a:solidFill>
                <a:prstDash val="sysDash"/>
                <a:round/>
              </a14:hiddenLine>
            </a:ext>
          </a:extLst>
        </p:spPr>
        <p:txBody>
          <a:bodyPr wrap="none" anchor="ctr"/>
          <a:lstStyle>
            <a:lvl1pPr marL="342900" indent="-342900" algn="ctr">
              <a:spcBef>
                <a:spcPct val="20000"/>
              </a:spcBef>
              <a:buChar char="•"/>
              <a:defRPr sz="3400">
                <a:solidFill>
                  <a:schemeClr val="tx1"/>
                </a:solidFill>
                <a:latin typeface="Arial" panose="020B0604020202020204" pitchFamily="34" charset="0"/>
              </a:defRPr>
            </a:lvl1pPr>
            <a:lvl2pPr marL="742950" indent="-285750" algn="ctr">
              <a:spcBef>
                <a:spcPct val="20000"/>
              </a:spcBef>
              <a:buChar char="•"/>
              <a:defRPr sz="3400">
                <a:solidFill>
                  <a:schemeClr val="tx1"/>
                </a:solidFill>
                <a:latin typeface="Arial" panose="020B0604020202020204" pitchFamily="34" charset="0"/>
              </a:defRPr>
            </a:lvl2pPr>
            <a:lvl3pPr marL="1143000" indent="-228600" algn="ctr">
              <a:spcBef>
                <a:spcPct val="20000"/>
              </a:spcBef>
              <a:buChar char="•"/>
              <a:defRPr sz="3400">
                <a:solidFill>
                  <a:schemeClr val="tx1"/>
                </a:solidFill>
                <a:latin typeface="Arial" panose="020B0604020202020204" pitchFamily="34" charset="0"/>
              </a:defRPr>
            </a:lvl3pPr>
            <a:lvl4pPr marL="1600200" indent="-228600" algn="ctr">
              <a:spcBef>
                <a:spcPct val="20000"/>
              </a:spcBef>
              <a:buChar char="•"/>
              <a:defRPr sz="3400">
                <a:solidFill>
                  <a:schemeClr val="tx1"/>
                </a:solidFill>
                <a:latin typeface="Arial" panose="020B0604020202020204" pitchFamily="34" charset="0"/>
              </a:defRPr>
            </a:lvl4pPr>
            <a:lvl5pPr marL="2057400" indent="-228600" algn="ctr">
              <a:spcBef>
                <a:spcPct val="20000"/>
              </a:spcBef>
              <a:buChar char="•"/>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Char char="•"/>
              <a:defRPr/>
            </a:pPr>
            <a:endParaRPr kumimoji="0" lang="zh-CN" altLang="zh-CN" sz="3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5" name="Rectangle 2"/>
          <p:cNvSpPr>
            <a:spLocks noGrp="1" noChangeAspect="1"/>
          </p:cNvSpPr>
          <p:nvPr>
            <p:ph type="title"/>
          </p:nvPr>
        </p:nvSpPr>
        <p:spPr>
          <a:xfrm>
            <a:off x="647700" y="0"/>
            <a:ext cx="8385175" cy="446088"/>
          </a:xfrm>
          <a:prstGeom prst="rect">
            <a:avLst/>
          </a:prstGeom>
          <a:noFill/>
          <a:ln w="9525">
            <a:noFill/>
          </a:ln>
        </p:spPr>
        <p:txBody>
          <a:bodyPr anchor="ctr"/>
          <a:lstStyle/>
          <a:p>
            <a:pPr lvl="0"/>
            <a:r>
              <a:rPr lang="en-US" altLang="zh-CN" dirty="0"/>
              <a:t>Table 1</a:t>
            </a:r>
          </a:p>
        </p:txBody>
      </p:sp>
      <p:sp>
        <p:nvSpPr>
          <p:cNvPr id="5126" name="Rectangle 3"/>
          <p:cNvSpPr>
            <a:spLocks noGrp="1"/>
          </p:cNvSpPr>
          <p:nvPr>
            <p:ph type="body"/>
          </p:nvPr>
        </p:nvSpPr>
        <p:spPr>
          <a:xfrm>
            <a:off x="457200" y="1600200"/>
            <a:ext cx="3657600" cy="4114800"/>
          </a:xfrm>
          <a:prstGeom prst="rect">
            <a:avLst/>
          </a:prstGeom>
          <a:noFill/>
          <a:ln w="9525">
            <a:noFill/>
          </a:ln>
        </p:spPr>
        <p:txBody>
          <a:bodyPr/>
          <a:lstStyle/>
          <a:p>
            <a:pPr lvl="0"/>
            <a:r>
              <a:rPr lang="en-US" altLang="zh-CN" dirty="0"/>
              <a:t>text</a:t>
            </a:r>
          </a:p>
        </p:txBody>
      </p:sp>
      <p:sp>
        <p:nvSpPr>
          <p:cNvPr id="185357" name="Rectangle 13"/>
          <p:cNvSpPr>
            <a:spLocks noGrp="1" noChangeArrowheads="1"/>
          </p:cNvSpPr>
          <p:nvPr>
            <p:ph type="sldNum" sz="quarter" idx="4"/>
          </p:nvPr>
        </p:nvSpPr>
        <p:spPr bwMode="auto">
          <a:xfrm>
            <a:off x="8634413" y="6483350"/>
            <a:ext cx="509588" cy="369888"/>
          </a:xfrm>
          <a:prstGeom prst="rect">
            <a:avLst/>
          </a:prstGeom>
          <a:noFill/>
          <a:ln w="19050">
            <a:noFill/>
            <a:prstDash val="sysDash"/>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FC2B4FD3-2882-4E04-B9A3-AA4A3F7589F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58225"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Tree>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ctr" rtl="0" eaLnBrk="0" fontAlgn="base" hangingPunct="0">
        <a:spcBef>
          <a:spcPct val="0"/>
        </a:spcBef>
        <a:spcAft>
          <a:spcPct val="0"/>
        </a:spcAft>
        <a:defRPr sz="3400">
          <a:solidFill>
            <a:srgbClr val="0D0D0D"/>
          </a:solidFill>
          <a:latin typeface="+mj-lt"/>
          <a:ea typeface="+mj-ea"/>
          <a:cs typeface="+mj-cs"/>
        </a:defRPr>
      </a:lvl1pPr>
      <a:lvl2pPr algn="ctr" rtl="0" eaLnBrk="0" fontAlgn="base" hangingPunct="0">
        <a:spcBef>
          <a:spcPct val="0"/>
        </a:spcBef>
        <a:spcAft>
          <a:spcPct val="0"/>
        </a:spcAft>
        <a:defRPr sz="3400">
          <a:solidFill>
            <a:srgbClr val="0D0D0D"/>
          </a:solidFill>
          <a:latin typeface="Arial" panose="020B0604020202020204" pitchFamily="34" charset="0"/>
        </a:defRPr>
      </a:lvl2pPr>
      <a:lvl3pPr algn="ctr" rtl="0" eaLnBrk="0" fontAlgn="base" hangingPunct="0">
        <a:spcBef>
          <a:spcPct val="0"/>
        </a:spcBef>
        <a:spcAft>
          <a:spcPct val="0"/>
        </a:spcAft>
        <a:defRPr sz="3400">
          <a:solidFill>
            <a:srgbClr val="0D0D0D"/>
          </a:solidFill>
          <a:latin typeface="Arial" panose="020B0604020202020204" pitchFamily="34" charset="0"/>
        </a:defRPr>
      </a:lvl3pPr>
      <a:lvl4pPr algn="ctr" rtl="0" eaLnBrk="0" fontAlgn="base" hangingPunct="0">
        <a:spcBef>
          <a:spcPct val="0"/>
        </a:spcBef>
        <a:spcAft>
          <a:spcPct val="0"/>
        </a:spcAft>
        <a:defRPr sz="3400">
          <a:solidFill>
            <a:srgbClr val="0D0D0D"/>
          </a:solidFill>
          <a:latin typeface="Arial" panose="020B0604020202020204" pitchFamily="34" charset="0"/>
        </a:defRPr>
      </a:lvl4pPr>
      <a:lvl5pPr algn="ctr" rtl="0" eaLnBrk="0" fontAlgn="base" hangingPunct="0">
        <a:spcBef>
          <a:spcPct val="0"/>
        </a:spcBef>
        <a:spcAft>
          <a:spcPct val="0"/>
        </a:spcAft>
        <a:defRPr sz="3400">
          <a:solidFill>
            <a:srgbClr val="0D0D0D"/>
          </a:solidFill>
          <a:latin typeface="Arial" panose="020B0604020202020204" pitchFamily="34" charset="0"/>
        </a:defRPr>
      </a:lvl5pPr>
      <a:lvl6pPr marL="457200" algn="l" rtl="0" fontAlgn="base">
        <a:spcBef>
          <a:spcPct val="0"/>
        </a:spcBef>
        <a:spcAft>
          <a:spcPct val="0"/>
        </a:spcAft>
        <a:defRPr sz="3400">
          <a:solidFill>
            <a:srgbClr val="660066"/>
          </a:solidFill>
          <a:latin typeface="Arial" panose="020B0604020202020204" pitchFamily="34" charset="0"/>
        </a:defRPr>
      </a:lvl6pPr>
      <a:lvl7pPr marL="914400" algn="l" rtl="0" fontAlgn="base">
        <a:spcBef>
          <a:spcPct val="0"/>
        </a:spcBef>
        <a:spcAft>
          <a:spcPct val="0"/>
        </a:spcAft>
        <a:defRPr sz="3400">
          <a:solidFill>
            <a:srgbClr val="660066"/>
          </a:solidFill>
          <a:latin typeface="Arial" panose="020B0604020202020204" pitchFamily="34" charset="0"/>
        </a:defRPr>
      </a:lvl7pPr>
      <a:lvl8pPr marL="1371600" algn="l" rtl="0" fontAlgn="base">
        <a:spcBef>
          <a:spcPct val="0"/>
        </a:spcBef>
        <a:spcAft>
          <a:spcPct val="0"/>
        </a:spcAft>
        <a:defRPr sz="3400">
          <a:solidFill>
            <a:srgbClr val="660066"/>
          </a:solidFill>
          <a:latin typeface="Arial" panose="020B0604020202020204" pitchFamily="34" charset="0"/>
        </a:defRPr>
      </a:lvl8pPr>
      <a:lvl9pPr marL="1828800" algn="l" rtl="0" fontAlgn="base">
        <a:spcBef>
          <a:spcPct val="0"/>
        </a:spcBef>
        <a:spcAft>
          <a:spcPct val="0"/>
        </a:spcAft>
        <a:defRPr sz="3400">
          <a:solidFill>
            <a:srgbClr val="660066"/>
          </a:solidFill>
          <a:latin typeface="Arial" panose="020B0604020202020204"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3200">
          <a:solidFill>
            <a:schemeClr val="tx1"/>
          </a:solidFill>
          <a:latin typeface="+mn-lt"/>
        </a:defRPr>
      </a:lvl2pPr>
      <a:lvl3pPr marL="1143000" indent="-228600" algn="l" rtl="0" eaLnBrk="0" fontAlgn="base" hangingPunct="0">
        <a:spcBef>
          <a:spcPct val="20000"/>
        </a:spcBef>
        <a:spcAft>
          <a:spcPct val="0"/>
        </a:spcAft>
        <a:defRPr sz="3200">
          <a:solidFill>
            <a:schemeClr val="tx1"/>
          </a:solidFill>
          <a:latin typeface="+mn-lt"/>
        </a:defRPr>
      </a:lvl3pPr>
      <a:lvl4pPr marL="1600200" indent="-228600" algn="l" rtl="0" eaLnBrk="0" fontAlgn="base" hangingPunct="0">
        <a:spcBef>
          <a:spcPct val="20000"/>
        </a:spcBef>
        <a:spcAft>
          <a:spcPct val="0"/>
        </a:spcAft>
        <a:defRPr sz="3200">
          <a:solidFill>
            <a:schemeClr val="tx1"/>
          </a:solidFill>
          <a:latin typeface="+mn-lt"/>
        </a:defRPr>
      </a:lvl4pPr>
      <a:lvl5pPr marL="2057400" indent="-228600" algn="l" rtl="0" eaLnBrk="0" fontAlgn="base" hangingPunct="0">
        <a:spcBef>
          <a:spcPct val="20000"/>
        </a:spcBef>
        <a:spcAft>
          <a:spcPct val="0"/>
        </a:spcAft>
        <a:defRPr sz="32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146" name="Group 1"/>
          <p:cNvGrpSpPr/>
          <p:nvPr userDrawn="1"/>
        </p:nvGrpSpPr>
        <p:grpSpPr>
          <a:xfrm>
            <a:off x="8605838" y="0"/>
            <a:ext cx="569912" cy="1123950"/>
            <a:chOff x="8533995" y="1"/>
            <a:chExt cx="627467" cy="1293023"/>
          </a:xfrm>
        </p:grpSpPr>
        <p:pic>
          <p:nvPicPr>
            <p:cNvPr id="6156" name="Picture 13" descr="C:\Users\Andreea\Desktop\Mankiw 7e\pics plus\case study2.png"/>
            <p:cNvPicPr>
              <a:picLocks noChangeAspect="1"/>
            </p:cNvPicPr>
            <p:nvPr userDrawn="1"/>
          </p:nvPicPr>
          <p:blipFill>
            <a:blip r:embed="rId3" cstate="print"/>
            <a:stretch>
              <a:fillRect/>
            </a:stretch>
          </p:blipFill>
          <p:spPr>
            <a:xfrm rot="10800000">
              <a:off x="8533995" y="1"/>
              <a:ext cx="619771" cy="670698"/>
            </a:xfrm>
            <a:prstGeom prst="rect">
              <a:avLst/>
            </a:prstGeom>
            <a:noFill/>
            <a:ln w="9525">
              <a:noFill/>
            </a:ln>
          </p:spPr>
        </p:pic>
        <p:pic>
          <p:nvPicPr>
            <p:cNvPr id="6157" name="Picture 13" descr="C:\Users\Andreea\Desktop\Mankiw 7e\pics plus\case study2.png"/>
            <p:cNvPicPr>
              <a:picLocks noChangeAspect="1"/>
            </p:cNvPicPr>
            <p:nvPr userDrawn="1"/>
          </p:nvPicPr>
          <p:blipFill>
            <a:blip r:embed="rId3" cstate="print"/>
            <a:stretch>
              <a:fillRect/>
            </a:stretch>
          </p:blipFill>
          <p:spPr>
            <a:xfrm rot="5400000">
              <a:off x="8525989" y="657551"/>
              <a:ext cx="651163" cy="619769"/>
            </a:xfrm>
            <a:prstGeom prst="rect">
              <a:avLst/>
            </a:prstGeom>
            <a:noFill/>
            <a:ln w="9525">
              <a:noFill/>
            </a:ln>
          </p:spPr>
        </p:pic>
      </p:grpSp>
      <p:sp>
        <p:nvSpPr>
          <p:cNvPr id="6147" name="Rectangle 2"/>
          <p:cNvSpPr>
            <a:spLocks noGrp="1" noChangeAspect="1"/>
          </p:cNvSpPr>
          <p:nvPr>
            <p:ph type="title"/>
          </p:nvPr>
        </p:nvSpPr>
        <p:spPr>
          <a:xfrm>
            <a:off x="506413" y="0"/>
            <a:ext cx="8450262" cy="587375"/>
          </a:xfrm>
          <a:prstGeom prst="rect">
            <a:avLst/>
          </a:prstGeom>
          <a:noFill/>
          <a:ln w="9525">
            <a:noFill/>
          </a:ln>
        </p:spPr>
        <p:txBody>
          <a:bodyPr anchor="ctr"/>
          <a:lstStyle/>
          <a:p>
            <a:pPr lvl="0"/>
            <a:r>
              <a:rPr lang="en-US" altLang="zh-CN" dirty="0"/>
              <a:t>Master case-study #2</a:t>
            </a:r>
          </a:p>
        </p:txBody>
      </p:sp>
      <p:sp>
        <p:nvSpPr>
          <p:cNvPr id="6150" name="Rectangle 3"/>
          <p:cNvSpPr>
            <a:spLocks noGrp="1" noChangeAspect="1"/>
          </p:cNvSpPr>
          <p:nvPr>
            <p:ph type="body"/>
          </p:nvPr>
        </p:nvSpPr>
        <p:spPr>
          <a:xfrm>
            <a:off x="457200" y="700088"/>
            <a:ext cx="8458200" cy="5776912"/>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  - colorat diferit</a:t>
            </a:r>
          </a:p>
        </p:txBody>
      </p:sp>
      <p:sp>
        <p:nvSpPr>
          <p:cNvPr id="216071" name="Rectangle 7"/>
          <p:cNvSpPr>
            <a:spLocks noGrp="1" noChangeArrowheads="1"/>
          </p:cNvSpPr>
          <p:nvPr>
            <p:ph type="sldNum" sz="quarter" idx="4"/>
          </p:nvPr>
        </p:nvSpPr>
        <p:spPr bwMode="auto">
          <a:xfrm>
            <a:off x="8628063" y="6467475"/>
            <a:ext cx="515938" cy="39052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E0E3821B-E8DD-4045-B030-457EDD52796C}"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439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grpSp>
        <p:nvGrpSpPr>
          <p:cNvPr id="6151" name="Group 3"/>
          <p:cNvGrpSpPr/>
          <p:nvPr userDrawn="1"/>
        </p:nvGrpSpPr>
        <p:grpSpPr>
          <a:xfrm>
            <a:off x="-3175" y="0"/>
            <a:ext cx="654050" cy="6483350"/>
            <a:chOff x="-3265" y="0"/>
            <a:chExt cx="654429" cy="6483350"/>
          </a:xfrm>
        </p:grpSpPr>
        <p:pic>
          <p:nvPicPr>
            <p:cNvPr id="6152" name="Picture 12" descr="C:\Users\Andreea\Desktop\Mankiw 7e\pics plus\case study.png"/>
            <p:cNvPicPr>
              <a:picLocks noChangeAspect="1"/>
            </p:cNvPicPr>
            <p:nvPr userDrawn="1"/>
          </p:nvPicPr>
          <p:blipFill>
            <a:blip r:embed="rId4" cstate="print"/>
            <a:stretch>
              <a:fillRect/>
            </a:stretch>
          </p:blipFill>
          <p:spPr>
            <a:xfrm>
              <a:off x="0" y="0"/>
              <a:ext cx="651164" cy="670699"/>
            </a:xfrm>
            <a:prstGeom prst="rect">
              <a:avLst/>
            </a:prstGeom>
            <a:noFill/>
            <a:ln w="9525">
              <a:noFill/>
            </a:ln>
          </p:spPr>
        </p:pic>
        <p:grpSp>
          <p:nvGrpSpPr>
            <p:cNvPr id="6153" name="Group 2"/>
            <p:cNvGrpSpPr/>
            <p:nvPr userDrawn="1"/>
          </p:nvGrpSpPr>
          <p:grpSpPr>
            <a:xfrm>
              <a:off x="-3265" y="642457"/>
              <a:ext cx="335350" cy="5840893"/>
              <a:chOff x="-3265" y="642457"/>
              <a:chExt cx="335350" cy="5840893"/>
            </a:xfrm>
          </p:grpSpPr>
          <p:pic>
            <p:nvPicPr>
              <p:cNvPr id="6154" name="Picture 11" descr="C:\Users\Andreea\Desktop\Mankiw 7e\pics plus\purple.png"/>
              <p:cNvPicPr>
                <a:picLocks noChangeAspect="1"/>
              </p:cNvPicPr>
              <p:nvPr userDrawn="1"/>
            </p:nvPicPr>
            <p:blipFill>
              <a:blip r:embed="rId5" cstate="print"/>
              <a:stretch>
                <a:fillRect/>
              </a:stretch>
            </p:blipFill>
            <p:spPr>
              <a:xfrm>
                <a:off x="0" y="642457"/>
                <a:ext cx="319088" cy="5840893"/>
              </a:xfrm>
              <a:prstGeom prst="rect">
                <a:avLst/>
              </a:prstGeom>
              <a:noFill/>
              <a:ln w="9525">
                <a:noFill/>
              </a:ln>
            </p:spPr>
          </p:pic>
          <p:pic>
            <p:nvPicPr>
              <p:cNvPr id="6155" name="Picture 13" descr="C:\Users\Andreea\Desktop\Mankiw 7e\pics plus\case study2.png"/>
              <p:cNvPicPr>
                <a:picLocks noChangeAspect="1"/>
              </p:cNvPicPr>
              <p:nvPr userDrawn="1"/>
            </p:nvPicPr>
            <p:blipFill>
              <a:blip r:embed="rId3" cstate="print"/>
              <a:stretch>
                <a:fillRect/>
              </a:stretch>
            </p:blipFill>
            <p:spPr>
              <a:xfrm rot="-5400000">
                <a:off x="1619" y="637574"/>
                <a:ext cx="325582" cy="335350"/>
              </a:xfrm>
              <a:prstGeom prst="rect">
                <a:avLst/>
              </a:prstGeom>
              <a:noFill/>
              <a:ln w="9525">
                <a:noFill/>
              </a:ln>
            </p:spPr>
          </p:pic>
        </p:grpSp>
      </p:grpSp>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ft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anose="020B0604020202020204" pitchFamily="34" charset="0"/>
        </a:defRPr>
      </a:lvl2pPr>
      <a:lvl3pPr algn="ctr" rtl="0" eaLnBrk="0" fontAlgn="base" hangingPunct="0">
        <a:spcBef>
          <a:spcPct val="0"/>
        </a:spcBef>
        <a:spcAft>
          <a:spcPct val="0"/>
        </a:spcAft>
        <a:defRPr sz="3000">
          <a:solidFill>
            <a:srgbClr val="0D0D0D"/>
          </a:solidFill>
          <a:latin typeface="Arial" panose="020B0604020202020204" pitchFamily="34" charset="0"/>
        </a:defRPr>
      </a:lvl3pPr>
      <a:lvl4pPr algn="ctr" rtl="0" eaLnBrk="0" fontAlgn="base" hangingPunct="0">
        <a:spcBef>
          <a:spcPct val="0"/>
        </a:spcBef>
        <a:spcAft>
          <a:spcPct val="0"/>
        </a:spcAft>
        <a:defRPr sz="3000">
          <a:solidFill>
            <a:srgbClr val="0D0D0D"/>
          </a:solidFill>
          <a:latin typeface="Arial" panose="020B0604020202020204" pitchFamily="34" charset="0"/>
        </a:defRPr>
      </a:lvl4pPr>
      <a:lvl5pPr algn="ctr" rtl="0" eaLnBrk="0" fontAlgn="base" hangingPunct="0">
        <a:spcBef>
          <a:spcPct val="0"/>
        </a:spcBef>
        <a:spcAft>
          <a:spcPct val="0"/>
        </a:spcAft>
        <a:defRPr sz="3000">
          <a:solidFill>
            <a:srgbClr val="0D0D0D"/>
          </a:solidFill>
          <a:latin typeface="Arial" panose="020B0604020202020204" pitchFamily="34" charset="0"/>
        </a:defRPr>
      </a:lvl5pPr>
      <a:lvl6pPr marL="457200" algn="l" rtl="0" fontAlgn="base">
        <a:spcBef>
          <a:spcPct val="0"/>
        </a:spcBef>
        <a:spcAft>
          <a:spcPct val="0"/>
        </a:spcAft>
        <a:defRPr sz="3000">
          <a:solidFill>
            <a:srgbClr val="990000"/>
          </a:solidFill>
          <a:latin typeface="Arial" panose="020B0604020202020204" pitchFamily="34" charset="0"/>
        </a:defRPr>
      </a:lvl6pPr>
      <a:lvl7pPr marL="914400" algn="l" rtl="0" fontAlgn="base">
        <a:spcBef>
          <a:spcPct val="0"/>
        </a:spcBef>
        <a:spcAft>
          <a:spcPct val="0"/>
        </a:spcAft>
        <a:defRPr sz="3000">
          <a:solidFill>
            <a:srgbClr val="990000"/>
          </a:solidFill>
          <a:latin typeface="Arial" panose="020B0604020202020204" pitchFamily="34" charset="0"/>
        </a:defRPr>
      </a:lvl7pPr>
      <a:lvl8pPr marL="1371600" algn="l" rtl="0" fontAlgn="base">
        <a:spcBef>
          <a:spcPct val="0"/>
        </a:spcBef>
        <a:spcAft>
          <a:spcPct val="0"/>
        </a:spcAft>
        <a:defRPr sz="3000">
          <a:solidFill>
            <a:srgbClr val="990000"/>
          </a:solidFill>
          <a:latin typeface="Arial" panose="020B0604020202020204" pitchFamily="34" charset="0"/>
        </a:defRPr>
      </a:lvl8pPr>
      <a:lvl9pPr marL="1828800" algn="l" rtl="0" fontAlgn="base">
        <a:spcBef>
          <a:spcPct val="0"/>
        </a:spcBef>
        <a:spcAft>
          <a:spcPct val="0"/>
        </a:spcAft>
        <a:defRPr sz="3000">
          <a:solidFill>
            <a:srgbClr val="990000"/>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7030A0"/>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spect="1"/>
          </p:cNvSpPr>
          <p:nvPr>
            <p:ph type="title"/>
          </p:nvPr>
        </p:nvSpPr>
        <p:spPr>
          <a:xfrm>
            <a:off x="2236788" y="0"/>
            <a:ext cx="6907212" cy="609600"/>
          </a:xfrm>
          <a:prstGeom prst="rect">
            <a:avLst/>
          </a:prstGeom>
          <a:noFill/>
          <a:ln w="9525">
            <a:noFill/>
          </a:ln>
        </p:spPr>
        <p:txBody>
          <a:bodyPr anchor="ctr"/>
          <a:lstStyle/>
          <a:p>
            <a:pPr lvl="0"/>
            <a:r>
              <a:rPr lang="en-US" altLang="zh-CN" dirty="0"/>
              <a:t>Appendix master title</a:t>
            </a:r>
          </a:p>
        </p:txBody>
      </p:sp>
      <p:sp>
        <p:nvSpPr>
          <p:cNvPr id="206855" name="Rectangle 7"/>
          <p:cNvSpPr>
            <a:spLocks noGrp="1" noChangeArrowheads="1"/>
          </p:cNvSpPr>
          <p:nvPr>
            <p:ph type="sldNum" sz="quarter" idx="4"/>
          </p:nvPr>
        </p:nvSpPr>
        <p:spPr bwMode="auto">
          <a:xfrm>
            <a:off x="8658225" y="6488113"/>
            <a:ext cx="485775" cy="369888"/>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742AC906-8406-49DB-A970-95900C9134B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37588"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sp>
        <p:nvSpPr>
          <p:cNvPr id="10" name="Text Placeholder 9"/>
          <p:cNvSpPr>
            <a:spLocks noGrp="1"/>
          </p:cNvSpPr>
          <p:nvPr>
            <p:ph type="body"/>
          </p:nvPr>
        </p:nvSpPr>
        <p:spPr>
          <a:xfrm>
            <a:off x="457200" y="592138"/>
            <a:ext cx="8482013" cy="5808662"/>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pic>
        <p:nvPicPr>
          <p:cNvPr id="7174" name="Picture 11" descr="C:\Users\Andreea\Desktop\Mankiw 7e\pics plus\appendix.png"/>
          <p:cNvPicPr>
            <a:picLocks noChangeAspect="1"/>
          </p:cNvPicPr>
          <p:nvPr userDrawn="1"/>
        </p:nvPicPr>
        <p:blipFill>
          <a:blip r:embed="rId3" cstate="print"/>
          <a:stretch>
            <a:fillRect/>
          </a:stretch>
        </p:blipFill>
        <p:spPr>
          <a:xfrm>
            <a:off x="28575" y="68263"/>
            <a:ext cx="2208213" cy="523875"/>
          </a:xfrm>
          <a:prstGeom prst="rect">
            <a:avLst/>
          </a:prstGeom>
          <a:noFill/>
          <a:ln w="9525">
            <a:noFill/>
          </a:ln>
        </p:spPr>
      </p:pic>
      <p:pic>
        <p:nvPicPr>
          <p:cNvPr id="7175" name="Picture 12" descr="C:\Users\Andreea\Desktop\Mankiw 7e\pics plus\app blue.png"/>
          <p:cNvPicPr>
            <a:picLocks noChangeAspect="1"/>
          </p:cNvPicPr>
          <p:nvPr userDrawn="1"/>
        </p:nvPicPr>
        <p:blipFill>
          <a:blip r:embed="rId4" cstate="print"/>
          <a:stretch>
            <a:fillRect/>
          </a:stretch>
        </p:blipFill>
        <p:spPr>
          <a:xfrm>
            <a:off x="26988" y="552450"/>
            <a:ext cx="419100" cy="5902325"/>
          </a:xfrm>
          <a:prstGeom prst="rect">
            <a:avLst/>
          </a:prstGeom>
          <a:noFill/>
          <a:ln w="9525">
            <a:noFill/>
          </a:ln>
        </p:spPr>
      </p:pic>
      <p:grpSp>
        <p:nvGrpSpPr>
          <p:cNvPr id="7176" name="Group 1"/>
          <p:cNvGrpSpPr/>
          <p:nvPr userDrawn="1"/>
        </p:nvGrpSpPr>
        <p:grpSpPr>
          <a:xfrm>
            <a:off x="8232775" y="750888"/>
            <a:ext cx="898525" cy="5734050"/>
            <a:chOff x="8245350" y="750627"/>
            <a:chExt cx="898650" cy="5733800"/>
          </a:xfrm>
        </p:grpSpPr>
        <p:pic>
          <p:nvPicPr>
            <p:cNvPr id="7177" name="Picture 12" descr="C:\Users\Andreea\Desktop\Mankiw 7e\pics plus\app blue.png"/>
            <p:cNvPicPr>
              <a:picLocks noChangeAspect="1"/>
            </p:cNvPicPr>
            <p:nvPr userDrawn="1"/>
          </p:nvPicPr>
          <p:blipFill>
            <a:blip r:embed="rId5" cstate="print"/>
            <a:stretch>
              <a:fillRect/>
            </a:stretch>
          </p:blipFill>
          <p:spPr>
            <a:xfrm rot="5400000">
              <a:off x="6239218" y="3550615"/>
              <a:ext cx="5704767" cy="104776"/>
            </a:xfrm>
            <a:prstGeom prst="rect">
              <a:avLst/>
            </a:prstGeom>
            <a:noFill/>
            <a:ln w="9525">
              <a:noFill/>
            </a:ln>
          </p:spPr>
        </p:pic>
        <p:pic>
          <p:nvPicPr>
            <p:cNvPr id="7178" name="Picture 12" descr="C:\Users\Andreea\Desktop\Mankiw 7e\pics plus\app blue.png"/>
            <p:cNvPicPr>
              <a:picLocks noChangeAspect="1"/>
            </p:cNvPicPr>
            <p:nvPr userDrawn="1"/>
          </p:nvPicPr>
          <p:blipFill>
            <a:blip r:embed="rId5" cstate="print"/>
            <a:stretch>
              <a:fillRect/>
            </a:stretch>
          </p:blipFill>
          <p:spPr>
            <a:xfrm>
              <a:off x="8245350" y="6393299"/>
              <a:ext cx="898650" cy="91128"/>
            </a:xfrm>
            <a:prstGeom prst="rect">
              <a:avLst/>
            </a:prstGeom>
            <a:noFill/>
            <a:ln w="9525">
              <a:noFill/>
            </a:ln>
          </p:spPr>
        </p:pic>
      </p:grpSp>
    </p:spTree>
  </p:cSld>
  <p:clrMap bg1="lt1" tx1="dk1" bg2="lt2" tx2="dk2" accent1="accent1" accent2="accent2" accent3="accent3" accent4="accent4" accent5="accent5" accent6="accent6" hlink="hlink" folHlink="folHlink"/>
  <p:sldLayoutIdLst>
    <p:sldLayoutId id="2147483662"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ft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anose="020B0604020202020204" pitchFamily="34" charset="0"/>
        </a:defRPr>
      </a:lvl2pPr>
      <a:lvl3pPr algn="l" rtl="0" eaLnBrk="0" fontAlgn="base" hangingPunct="0">
        <a:spcBef>
          <a:spcPct val="0"/>
        </a:spcBef>
        <a:spcAft>
          <a:spcPct val="0"/>
        </a:spcAft>
        <a:defRPr sz="3400">
          <a:solidFill>
            <a:schemeClr val="tx1"/>
          </a:solidFill>
          <a:latin typeface="Arial" panose="020B0604020202020204" pitchFamily="34" charset="0"/>
        </a:defRPr>
      </a:lvl3pPr>
      <a:lvl4pPr algn="l" rtl="0" eaLnBrk="0" fontAlgn="base" hangingPunct="0">
        <a:spcBef>
          <a:spcPct val="0"/>
        </a:spcBef>
        <a:spcAft>
          <a:spcPct val="0"/>
        </a:spcAft>
        <a:defRPr sz="3400">
          <a:solidFill>
            <a:schemeClr val="tx1"/>
          </a:solidFill>
          <a:latin typeface="Arial" panose="020B0604020202020204" pitchFamily="34" charset="0"/>
        </a:defRPr>
      </a:lvl4pPr>
      <a:lvl5pPr algn="l" rtl="0" eaLnBrk="0" fontAlgn="base" hangingPunct="0">
        <a:spcBef>
          <a:spcPct val="0"/>
        </a:spcBef>
        <a:spcAft>
          <a:spcPct val="0"/>
        </a:spcAft>
        <a:defRPr sz="3400">
          <a:solidFill>
            <a:schemeClr val="tx1"/>
          </a:solidFill>
          <a:latin typeface="Arial" panose="020B0604020202020204" pitchFamily="34" charset="0"/>
        </a:defRPr>
      </a:lvl5pPr>
      <a:lvl6pPr marL="457200" algn="l" rtl="0" fontAlgn="base">
        <a:spcBef>
          <a:spcPct val="0"/>
        </a:spcBef>
        <a:spcAft>
          <a:spcPct val="0"/>
        </a:spcAft>
        <a:defRPr sz="3400">
          <a:solidFill>
            <a:srgbClr val="990000"/>
          </a:solidFill>
          <a:latin typeface="Arial" panose="020B0604020202020204" pitchFamily="34" charset="0"/>
        </a:defRPr>
      </a:lvl6pPr>
      <a:lvl7pPr marL="914400" algn="l" rtl="0" fontAlgn="base">
        <a:spcBef>
          <a:spcPct val="0"/>
        </a:spcBef>
        <a:spcAft>
          <a:spcPct val="0"/>
        </a:spcAft>
        <a:defRPr sz="3400">
          <a:solidFill>
            <a:srgbClr val="990000"/>
          </a:solidFill>
          <a:latin typeface="Arial" panose="020B0604020202020204" pitchFamily="34" charset="0"/>
        </a:defRPr>
      </a:lvl7pPr>
      <a:lvl8pPr marL="1371600" algn="l" rtl="0" fontAlgn="base">
        <a:spcBef>
          <a:spcPct val="0"/>
        </a:spcBef>
        <a:spcAft>
          <a:spcPct val="0"/>
        </a:spcAft>
        <a:defRPr sz="3400">
          <a:solidFill>
            <a:srgbClr val="990000"/>
          </a:solidFill>
          <a:latin typeface="Arial" panose="020B0604020202020204" pitchFamily="34" charset="0"/>
        </a:defRPr>
      </a:lvl8pPr>
      <a:lvl9pPr marL="1828800" algn="l" rtl="0" fontAlgn="base">
        <a:spcBef>
          <a:spcPct val="0"/>
        </a:spcBef>
        <a:spcAft>
          <a:spcPct val="0"/>
        </a:spcAft>
        <a:defRPr sz="3400">
          <a:solidFill>
            <a:srgbClr val="990000"/>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0E130E30-8837-421F-B8D8-3BCF49CF6804}"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cxnSp>
        <p:nvCxnSpPr>
          <p:cNvPr id="8198"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8199" name="Picture 7" descr="C:\Users\Andreea\Desktop\Mankiw 7e\pics plus\ch1.png"/>
          <p:cNvPicPr>
            <a:picLocks noChangeAspect="1"/>
          </p:cNvPicPr>
          <p:nvPr userDrawn="1"/>
        </p:nvPicPr>
        <p:blipFill>
          <a:blip r:embed="rId3" cstate="print"/>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4"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EA6E0F71-7570-4129-9ADC-23C4E52BCE23}"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a:t>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p>
        </p:txBody>
      </p:sp>
      <p:cxnSp>
        <p:nvCxnSpPr>
          <p:cNvPr id="9222"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9223" name="Picture 7" descr="C:\Users\Andreea\Desktop\Mankiw 7e\pics plus\ch1.png"/>
          <p:cNvPicPr>
            <a:picLocks noChangeAspect="1"/>
          </p:cNvPicPr>
          <p:nvPr userDrawn="1"/>
        </p:nvPicPr>
        <p:blipFill>
          <a:blip r:embed="rId4" cstate="print"/>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6" r:id="rId1"/>
    <p:sldLayoutId id="2147483670" r:id="rId2"/>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notesSlide" Target="../notesSlides/notesSlide1.xml"/><Relationship Id="rId7" Type="http://schemas.openxmlformats.org/officeDocument/2006/relationships/image" Target="../media/image23.jpeg"/><Relationship Id="rId2" Type="http://schemas.openxmlformats.org/officeDocument/2006/relationships/slideLayout" Target="../slideLayouts/slideLayout4.xml"/><Relationship Id="rId1" Type="http://schemas.openxmlformats.org/officeDocument/2006/relationships/tags" Target="../tags/tag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5.jpe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9.jpeg"/><Relationship Id="rId2" Type="http://schemas.openxmlformats.org/officeDocument/2006/relationships/image" Target="../media/image32.png"/><Relationship Id="rId1" Type="http://schemas.openxmlformats.org/officeDocument/2006/relationships/slideLayout" Target="../slideLayouts/slideLayout10.xml"/><Relationship Id="rId6" Type="http://schemas.openxmlformats.org/officeDocument/2006/relationships/image" Target="../media/image38.jpeg"/><Relationship Id="rId5" Type="http://schemas.openxmlformats.org/officeDocument/2006/relationships/image" Target="../media/image37.png"/><Relationship Id="rId4" Type="http://schemas.openxmlformats.org/officeDocument/2006/relationships/image" Target="../media/image35.jpeg"/></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5.jpeg"/></Relationships>
</file>

<file path=ppt/slides/_rels/slide1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jpeg"/></Relationships>
</file>

<file path=ppt/slides/_rels/slide2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5.jpeg"/><Relationship Id="rId1" Type="http://schemas.openxmlformats.org/officeDocument/2006/relationships/slideLayout" Target="../slideLayouts/slideLayout10.xml"/><Relationship Id="rId4" Type="http://schemas.openxmlformats.org/officeDocument/2006/relationships/image" Target="../media/image39.jpe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0.xml"/><Relationship Id="rId5" Type="http://schemas.openxmlformats.org/officeDocument/2006/relationships/image" Target="../media/image37.png"/><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2.png"/><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1.xml"/><Relationship Id="rId1" Type="http://schemas.openxmlformats.org/officeDocument/2006/relationships/vmlDrawing" Target="../drawings/vmlDrawing1.vml"/><Relationship Id="rId4" Type="http://schemas.openxmlformats.org/officeDocument/2006/relationships/image" Target="../media/image45.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20.png"/><Relationship Id="rId7"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jpeg"/><Relationship Id="rId2" Type="http://schemas.openxmlformats.org/officeDocument/2006/relationships/image" Target="../media/image31.jpeg"/><Relationship Id="rId1" Type="http://schemas.openxmlformats.org/officeDocument/2006/relationships/slideLayout" Target="../slideLayouts/slideLayout10.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1322388"/>
            <a:ext cx="914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18435" name="Picture 2" descr="E:\彭鹤翔\学工组\logo\经济学院.png"/>
          <p:cNvPicPr>
            <a:picLocks noChangeAspect="1"/>
          </p:cNvPicPr>
          <p:nvPr/>
        </p:nvPicPr>
        <p:blipFill>
          <a:blip r:embed="rId4" cstate="print"/>
          <a:stretch>
            <a:fillRect/>
          </a:stretch>
        </p:blipFill>
        <p:spPr>
          <a:xfrm>
            <a:off x="7740650" y="911225"/>
            <a:ext cx="1368425" cy="357188"/>
          </a:xfrm>
          <a:prstGeom prst="rect">
            <a:avLst/>
          </a:prstGeom>
          <a:noFill/>
          <a:ln w="9525">
            <a:noFill/>
          </a:ln>
        </p:spPr>
      </p:pic>
      <p:pic>
        <p:nvPicPr>
          <p:cNvPr id="18436" name="Picture 3" descr="E:\彭鹤翔\学工组\logo\xiaozi1.png"/>
          <p:cNvPicPr>
            <a:picLocks noChangeAspect="1"/>
          </p:cNvPicPr>
          <p:nvPr/>
        </p:nvPicPr>
        <p:blipFill>
          <a:blip r:embed="rId5" cstate="print"/>
          <a:stretch>
            <a:fillRect/>
          </a:stretch>
        </p:blipFill>
        <p:spPr>
          <a:xfrm>
            <a:off x="539750" y="860425"/>
            <a:ext cx="1422400" cy="407988"/>
          </a:xfrm>
          <a:prstGeom prst="rect">
            <a:avLst/>
          </a:prstGeom>
          <a:noFill/>
          <a:ln w="9525">
            <a:noFill/>
          </a:ln>
        </p:spPr>
      </p:pic>
      <p:pic>
        <p:nvPicPr>
          <p:cNvPr id="18437" name="Picture 5" descr="http://one.hust.edu.cn/dcp/uploadfiles/hustResource/hust/xiaohui.png"/>
          <p:cNvPicPr>
            <a:picLocks noChangeAspect="1"/>
          </p:cNvPicPr>
          <p:nvPr/>
        </p:nvPicPr>
        <p:blipFill>
          <a:blip r:embed="rId6" cstate="print"/>
          <a:stretch>
            <a:fillRect/>
          </a:stretch>
        </p:blipFill>
        <p:spPr>
          <a:xfrm>
            <a:off x="34925" y="860425"/>
            <a:ext cx="542925" cy="427038"/>
          </a:xfrm>
          <a:prstGeom prst="rect">
            <a:avLst/>
          </a:prstGeom>
          <a:noFill/>
          <a:ln w="9525">
            <a:noFill/>
          </a:ln>
        </p:spPr>
      </p:pic>
      <p:sp>
        <p:nvSpPr>
          <p:cNvPr id="18438" name="TextBox 2"/>
          <p:cNvSpPr txBox="1"/>
          <p:nvPr/>
        </p:nvSpPr>
        <p:spPr>
          <a:xfrm>
            <a:off x="2965901" y="5002876"/>
            <a:ext cx="3994459" cy="64633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3600" b="1" dirty="0">
                <a:solidFill>
                  <a:schemeClr val="tx1"/>
                </a:solidFill>
                <a:latin typeface="楷体" panose="02010609060101010101" pitchFamily="49" charset="-122"/>
                <a:ea typeface="楷体" panose="02010609060101010101" pitchFamily="49" charset="-122"/>
              </a:rPr>
              <a:t>经济学院  程文</a:t>
            </a:r>
          </a:p>
        </p:txBody>
      </p:sp>
      <p:sp>
        <p:nvSpPr>
          <p:cNvPr id="18439" name="TextBox 3"/>
          <p:cNvSpPr txBox="1"/>
          <p:nvPr/>
        </p:nvSpPr>
        <p:spPr>
          <a:xfrm>
            <a:off x="179387" y="3202650"/>
            <a:ext cx="8964613" cy="222176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50000"/>
              </a:lnSpc>
              <a:spcBef>
                <a:spcPct val="0"/>
              </a:spcBef>
              <a:buNone/>
            </a:pPr>
            <a:r>
              <a:rPr lang="zh-CN" altLang="en-US" sz="3600" b="1" dirty="0">
                <a:solidFill>
                  <a:srgbClr val="0070C0"/>
                </a:solidFill>
                <a:latin typeface="微软雅黑" panose="020B0503020204020204" pitchFamily="34" charset="-122"/>
                <a:ea typeface="微软雅黑" panose="020B0503020204020204" pitchFamily="34" charset="-122"/>
              </a:rPr>
              <a:t>第三讲：市场是如何运行的</a:t>
            </a:r>
            <a:r>
              <a:rPr lang="en-US" altLang="zh-CN" sz="3600" b="1" dirty="0">
                <a:solidFill>
                  <a:srgbClr val="0070C0"/>
                </a:solidFill>
                <a:latin typeface="微软雅黑" panose="020B0503020204020204" pitchFamily="34" charset="-122"/>
                <a:ea typeface="微软雅黑" panose="020B0503020204020204" pitchFamily="34" charset="-122"/>
              </a:rPr>
              <a:t>?</a:t>
            </a:r>
          </a:p>
          <a:p>
            <a:pPr marL="0" indent="0" algn="ctr" eaLnBrk="1" hangingPunct="1">
              <a:lnSpc>
                <a:spcPct val="150000"/>
              </a:lnSpc>
              <a:spcBef>
                <a:spcPct val="0"/>
              </a:spcBef>
              <a:buNone/>
            </a:pPr>
            <a:r>
              <a:rPr lang="en-US" altLang="zh-CN" sz="3600" b="1" dirty="0">
                <a:solidFill>
                  <a:srgbClr val="0070C0"/>
                </a:solidFill>
                <a:latin typeface="微软雅黑" panose="020B0503020204020204" pitchFamily="34" charset="-122"/>
                <a:ea typeface="微软雅黑" panose="020B0503020204020204" pitchFamily="34" charset="-122"/>
              </a:rPr>
              <a:t>——</a:t>
            </a:r>
            <a:r>
              <a:rPr lang="zh-CN" altLang="en-US" sz="3600" b="1" dirty="0">
                <a:solidFill>
                  <a:srgbClr val="0070C0"/>
                </a:solidFill>
                <a:latin typeface="微软雅黑" panose="020B0503020204020204" pitchFamily="34" charset="-122"/>
                <a:ea typeface="微软雅黑" panose="020B0503020204020204" pitchFamily="34" charset="-122"/>
              </a:rPr>
              <a:t>供给和需求</a:t>
            </a:r>
            <a:endParaRPr lang="en-US" altLang="zh-CN" sz="3600" b="1" dirty="0">
              <a:solidFill>
                <a:srgbClr val="0070C0"/>
              </a:solidFill>
              <a:latin typeface="微软雅黑" panose="020B0503020204020204" pitchFamily="34" charset="-122"/>
              <a:ea typeface="微软雅黑" panose="020B0503020204020204" pitchFamily="34" charset="-122"/>
            </a:endParaRPr>
          </a:p>
          <a:p>
            <a:pPr marL="0" lvl="0" indent="0" algn="ctr" eaLnBrk="1" hangingPunct="1">
              <a:lnSpc>
                <a:spcPct val="150000"/>
              </a:lnSpc>
              <a:spcBef>
                <a:spcPct val="0"/>
              </a:spcBef>
              <a:buNone/>
            </a:pPr>
            <a:endParaRPr lang="en-US" altLang="zh-CN" sz="2400" dirty="0">
              <a:solidFill>
                <a:srgbClr val="0070C0"/>
              </a:solidFill>
              <a:latin typeface="华文新魏" panose="02010800040101010101" pitchFamily="2" charset="-122"/>
              <a:ea typeface="华文新魏" panose="02010800040101010101" pitchFamily="2" charset="-122"/>
            </a:endParaRPr>
          </a:p>
        </p:txBody>
      </p:sp>
      <p:grpSp>
        <p:nvGrpSpPr>
          <p:cNvPr id="18440" name="组合 8"/>
          <p:cNvGrpSpPr/>
          <p:nvPr/>
        </p:nvGrpSpPr>
        <p:grpSpPr>
          <a:xfrm>
            <a:off x="17463" y="1373188"/>
            <a:ext cx="9109075" cy="2012950"/>
            <a:chOff x="-1" y="481265"/>
            <a:chExt cx="9108505" cy="2012678"/>
          </a:xfrm>
        </p:grpSpPr>
        <p:pic>
          <p:nvPicPr>
            <p:cNvPr id="18445" name="图片 5"/>
            <p:cNvPicPr>
              <a:picLocks noChangeAspect="1"/>
            </p:cNvPicPr>
            <p:nvPr/>
          </p:nvPicPr>
          <p:blipFill>
            <a:blip r:embed="rId7" cstate="print"/>
            <a:stretch>
              <a:fillRect/>
            </a:stretch>
          </p:blipFill>
          <p:spPr>
            <a:xfrm>
              <a:off x="3053316" y="481265"/>
              <a:ext cx="3048006" cy="2012678"/>
            </a:xfrm>
            <a:prstGeom prst="rect">
              <a:avLst/>
            </a:prstGeom>
            <a:noFill/>
            <a:ln w="9525">
              <a:noFill/>
            </a:ln>
          </p:spPr>
        </p:pic>
        <p:pic>
          <p:nvPicPr>
            <p:cNvPr id="18446" name="图片 6"/>
            <p:cNvPicPr>
              <a:picLocks noChangeAspect="1"/>
            </p:cNvPicPr>
            <p:nvPr/>
          </p:nvPicPr>
          <p:blipFill>
            <a:blip r:embed="rId8" cstate="print"/>
            <a:stretch>
              <a:fillRect/>
            </a:stretch>
          </p:blipFill>
          <p:spPr>
            <a:xfrm>
              <a:off x="-1" y="489155"/>
              <a:ext cx="3053317" cy="2004788"/>
            </a:xfrm>
            <a:prstGeom prst="rect">
              <a:avLst/>
            </a:prstGeom>
            <a:noFill/>
            <a:ln w="9525">
              <a:noFill/>
            </a:ln>
          </p:spPr>
        </p:pic>
        <p:pic>
          <p:nvPicPr>
            <p:cNvPr id="18447" name="图片 7"/>
            <p:cNvPicPr>
              <a:picLocks noChangeAspect="1"/>
            </p:cNvPicPr>
            <p:nvPr/>
          </p:nvPicPr>
          <p:blipFill>
            <a:blip r:embed="rId9" cstate="print"/>
            <a:stretch>
              <a:fillRect/>
            </a:stretch>
          </p:blipFill>
          <p:spPr>
            <a:xfrm>
              <a:off x="6101322" y="483518"/>
              <a:ext cx="3007182" cy="2004788"/>
            </a:xfrm>
            <a:prstGeom prst="rect">
              <a:avLst/>
            </a:prstGeom>
            <a:noFill/>
            <a:ln w="9525">
              <a:noFill/>
            </a:ln>
          </p:spPr>
        </p:pic>
      </p:grpSp>
      <p:sp>
        <p:nvSpPr>
          <p:cNvPr id="11" name="对角圆角矩形 10"/>
          <p:cNvSpPr/>
          <p:nvPr/>
        </p:nvSpPr>
        <p:spPr>
          <a:xfrm>
            <a:off x="-4762" y="1384300"/>
            <a:ext cx="2178050"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7" name="对角圆角矩形 16"/>
          <p:cNvSpPr/>
          <p:nvPr/>
        </p:nvSpPr>
        <p:spPr>
          <a:xfrm>
            <a:off x="6967538" y="1384300"/>
            <a:ext cx="2176463"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8" name="矩形 17"/>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844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pPr marL="0" indent="0" algn="ctr">
                <a:spcBef>
                  <a:spcPct val="0"/>
                </a:spcBef>
                <a:buNone/>
              </a:pPr>
              <a:t>1</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Tree>
    <p:custDataLst>
      <p:tags r:id="rId1"/>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资源的配置方式：计划经济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10</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12293" name="Picture 5"/>
          <p:cNvPicPr>
            <a:picLocks noChangeAspect="1" noChangeArrowheads="1"/>
          </p:cNvPicPr>
          <p:nvPr/>
        </p:nvPicPr>
        <p:blipFill>
          <a:blip r:embed="rId2" cstate="print"/>
          <a:srcRect l="34581" t="15252" r="34351" b="17211"/>
          <a:stretch>
            <a:fillRect/>
          </a:stretch>
        </p:blipFill>
        <p:spPr bwMode="auto">
          <a:xfrm>
            <a:off x="0" y="1787858"/>
            <a:ext cx="1105469" cy="1351127"/>
          </a:xfrm>
          <a:prstGeom prst="rect">
            <a:avLst/>
          </a:prstGeom>
          <a:noFill/>
          <a:ln w="9525">
            <a:noFill/>
            <a:miter lim="800000"/>
            <a:headEnd/>
            <a:tailEnd/>
          </a:ln>
        </p:spPr>
      </p:pic>
      <p:pic>
        <p:nvPicPr>
          <p:cNvPr id="12294" name="Picture 6"/>
          <p:cNvPicPr>
            <a:picLocks noChangeAspect="1" noChangeArrowheads="1"/>
          </p:cNvPicPr>
          <p:nvPr/>
        </p:nvPicPr>
        <p:blipFill>
          <a:blip r:embed="rId3" cstate="print"/>
          <a:srcRect l="41223" t="52308" r="44210" b="15385"/>
          <a:stretch>
            <a:fillRect/>
          </a:stretch>
        </p:blipFill>
        <p:spPr bwMode="auto">
          <a:xfrm>
            <a:off x="0" y="4795403"/>
            <a:ext cx="1105468" cy="1378437"/>
          </a:xfrm>
          <a:prstGeom prst="rect">
            <a:avLst/>
          </a:prstGeom>
          <a:noFill/>
          <a:ln w="9525">
            <a:noFill/>
            <a:miter lim="800000"/>
            <a:headEnd/>
            <a:tailEnd/>
          </a:ln>
        </p:spPr>
      </p:pic>
      <p:sp>
        <p:nvSpPr>
          <p:cNvPr id="12" name="TextBox 11"/>
          <p:cNvSpPr txBox="1"/>
          <p:nvPr/>
        </p:nvSpPr>
        <p:spPr>
          <a:xfrm>
            <a:off x="0" y="1091820"/>
            <a:ext cx="3480179" cy="615553"/>
          </a:xfrm>
          <a:prstGeom prst="rect">
            <a:avLst/>
          </a:prstGeom>
          <a:noFill/>
        </p:spPr>
        <p:txBody>
          <a:bodyPr wrap="square" rtlCol="0">
            <a:spAutoFit/>
          </a:bodyPr>
          <a:lstStyle/>
          <a:p>
            <a:r>
              <a:rPr lang="zh-CN" altLang="en-US" b="1" dirty="0">
                <a:solidFill>
                  <a:srgbClr val="005EA4"/>
                </a:solidFill>
              </a:rPr>
              <a:t>供给</a:t>
            </a:r>
          </a:p>
        </p:txBody>
      </p:sp>
      <p:sp>
        <p:nvSpPr>
          <p:cNvPr id="13" name="TextBox 12"/>
          <p:cNvSpPr txBox="1"/>
          <p:nvPr/>
        </p:nvSpPr>
        <p:spPr>
          <a:xfrm>
            <a:off x="1298810" y="1653654"/>
            <a:ext cx="1963004" cy="1569660"/>
          </a:xfrm>
          <a:prstGeom prst="rect">
            <a:avLst/>
          </a:prstGeom>
          <a:noFill/>
        </p:spPr>
        <p:txBody>
          <a:bodyPr wrap="square" rtlCol="0">
            <a:spAutoFit/>
          </a:bodyPr>
          <a:lstStyle/>
          <a:p>
            <a:r>
              <a:rPr lang="zh-CN" altLang="en-US" sz="3200" b="1" dirty="0">
                <a:solidFill>
                  <a:srgbClr val="005EA4"/>
                </a:solidFill>
              </a:rPr>
              <a:t>吴孟达：今年</a:t>
            </a:r>
            <a:r>
              <a:rPr lang="en-US" altLang="zh-CN" sz="3200" b="1" dirty="0">
                <a:solidFill>
                  <a:srgbClr val="005EA4"/>
                </a:solidFill>
              </a:rPr>
              <a:t>85</a:t>
            </a:r>
            <a:r>
              <a:rPr lang="zh-CN" altLang="en-US" sz="3200" b="1" dirty="0">
                <a:solidFill>
                  <a:srgbClr val="005EA4"/>
                </a:solidFill>
              </a:rPr>
              <a:t>岁，想退休</a:t>
            </a:r>
          </a:p>
        </p:txBody>
      </p:sp>
      <p:sp>
        <p:nvSpPr>
          <p:cNvPr id="14" name="TextBox 13"/>
          <p:cNvSpPr txBox="1"/>
          <p:nvPr/>
        </p:nvSpPr>
        <p:spPr>
          <a:xfrm>
            <a:off x="1232846" y="4658435"/>
            <a:ext cx="1963004" cy="1569660"/>
          </a:xfrm>
          <a:prstGeom prst="rect">
            <a:avLst/>
          </a:prstGeom>
          <a:noFill/>
        </p:spPr>
        <p:txBody>
          <a:bodyPr wrap="square" rtlCol="0">
            <a:spAutoFit/>
          </a:bodyPr>
          <a:lstStyle/>
          <a:p>
            <a:r>
              <a:rPr lang="zh-CN" altLang="en-US" sz="3200" b="1" dirty="0">
                <a:solidFill>
                  <a:srgbClr val="005EA4"/>
                </a:solidFill>
              </a:rPr>
              <a:t>韩朵朵：学表演，要寒暑假</a:t>
            </a:r>
          </a:p>
        </p:txBody>
      </p:sp>
      <p:sp>
        <p:nvSpPr>
          <p:cNvPr id="15" name="TextBox 14"/>
          <p:cNvSpPr txBox="1"/>
          <p:nvPr/>
        </p:nvSpPr>
        <p:spPr>
          <a:xfrm>
            <a:off x="1235120" y="3173103"/>
            <a:ext cx="1963004" cy="1569660"/>
          </a:xfrm>
          <a:prstGeom prst="rect">
            <a:avLst/>
          </a:prstGeom>
          <a:noFill/>
        </p:spPr>
        <p:txBody>
          <a:bodyPr wrap="square" rtlCol="0">
            <a:spAutoFit/>
          </a:bodyPr>
          <a:lstStyle/>
          <a:p>
            <a:r>
              <a:rPr lang="zh-CN" altLang="en-US" sz="3200" b="1" dirty="0">
                <a:solidFill>
                  <a:srgbClr val="005EA4"/>
                </a:solidFill>
              </a:rPr>
              <a:t>刘启：想开车，不当修理工</a:t>
            </a:r>
          </a:p>
        </p:txBody>
      </p:sp>
      <p:sp>
        <p:nvSpPr>
          <p:cNvPr id="17" name="TextBox 16"/>
          <p:cNvSpPr txBox="1"/>
          <p:nvPr/>
        </p:nvSpPr>
        <p:spPr>
          <a:xfrm>
            <a:off x="7478973" y="1080446"/>
            <a:ext cx="1228299" cy="615553"/>
          </a:xfrm>
          <a:prstGeom prst="rect">
            <a:avLst/>
          </a:prstGeom>
          <a:noFill/>
        </p:spPr>
        <p:txBody>
          <a:bodyPr wrap="square" rtlCol="0">
            <a:spAutoFit/>
          </a:bodyPr>
          <a:lstStyle/>
          <a:p>
            <a:r>
              <a:rPr lang="zh-CN" altLang="en-US" b="1" dirty="0">
                <a:solidFill>
                  <a:srgbClr val="005EA4"/>
                </a:solidFill>
              </a:rPr>
              <a:t>需求</a:t>
            </a:r>
          </a:p>
        </p:txBody>
      </p:sp>
      <p:sp>
        <p:nvSpPr>
          <p:cNvPr id="16" name="TextBox 15"/>
          <p:cNvSpPr txBox="1"/>
          <p:nvPr/>
        </p:nvSpPr>
        <p:spPr>
          <a:xfrm>
            <a:off x="1269242" y="1069074"/>
            <a:ext cx="6441743" cy="615553"/>
          </a:xfrm>
          <a:prstGeom prst="rect">
            <a:avLst/>
          </a:prstGeom>
          <a:noFill/>
        </p:spPr>
        <p:txBody>
          <a:bodyPr wrap="square" rtlCol="0">
            <a:spAutoFit/>
          </a:bodyPr>
          <a:lstStyle/>
          <a:p>
            <a:r>
              <a:rPr lang="zh-CN" altLang="en-US" b="1" dirty="0">
                <a:solidFill>
                  <a:srgbClr val="FF0000"/>
                </a:solidFill>
              </a:rPr>
              <a:t>要素市场：劳动（含人力资本）</a:t>
            </a:r>
          </a:p>
        </p:txBody>
      </p:sp>
      <p:pic>
        <p:nvPicPr>
          <p:cNvPr id="1027" name="Picture 3" descr="C:\Users\Administrator\Desktop\p2542069702.jpg"/>
          <p:cNvPicPr>
            <a:picLocks noChangeAspect="1" noChangeArrowheads="1"/>
          </p:cNvPicPr>
          <p:nvPr/>
        </p:nvPicPr>
        <p:blipFill>
          <a:blip r:embed="rId4" cstate="print"/>
          <a:srcRect l="31343" r="34776"/>
          <a:stretch>
            <a:fillRect/>
          </a:stretch>
        </p:blipFill>
        <p:spPr bwMode="auto">
          <a:xfrm>
            <a:off x="6721347" y="2210937"/>
            <a:ext cx="2422653" cy="2772240"/>
          </a:xfrm>
          <a:prstGeom prst="rect">
            <a:avLst/>
          </a:prstGeom>
          <a:noFill/>
        </p:spPr>
      </p:pic>
      <p:sp>
        <p:nvSpPr>
          <p:cNvPr id="19" name="TextBox 18"/>
          <p:cNvSpPr txBox="1"/>
          <p:nvPr/>
        </p:nvSpPr>
        <p:spPr>
          <a:xfrm>
            <a:off x="7315199" y="1651379"/>
            <a:ext cx="1624084" cy="584775"/>
          </a:xfrm>
          <a:prstGeom prst="rect">
            <a:avLst/>
          </a:prstGeom>
          <a:noFill/>
        </p:spPr>
        <p:txBody>
          <a:bodyPr wrap="square" rtlCol="0">
            <a:spAutoFit/>
          </a:bodyPr>
          <a:lstStyle/>
          <a:p>
            <a:r>
              <a:rPr lang="en-US" altLang="zh-CN" sz="3200" b="1" dirty="0">
                <a:solidFill>
                  <a:srgbClr val="005EA4"/>
                </a:solidFill>
              </a:rPr>
              <a:t>MOSS</a:t>
            </a:r>
            <a:endParaRPr lang="zh-CN" altLang="en-US" sz="3200" b="1" dirty="0">
              <a:solidFill>
                <a:srgbClr val="005EA4"/>
              </a:solidFill>
            </a:endParaRPr>
          </a:p>
        </p:txBody>
      </p:sp>
      <p:pic>
        <p:nvPicPr>
          <p:cNvPr id="20" name="Picture 4"/>
          <p:cNvPicPr>
            <a:picLocks noChangeAspect="1" noChangeArrowheads="1"/>
          </p:cNvPicPr>
          <p:nvPr/>
        </p:nvPicPr>
        <p:blipFill>
          <a:blip r:embed="rId5" cstate="print"/>
          <a:srcRect l="22057" t="22692" r="48643" b="18077"/>
          <a:stretch>
            <a:fillRect/>
          </a:stretch>
        </p:blipFill>
        <p:spPr bwMode="auto">
          <a:xfrm>
            <a:off x="0" y="3343702"/>
            <a:ext cx="1106053" cy="1257064"/>
          </a:xfrm>
          <a:prstGeom prst="rect">
            <a:avLst/>
          </a:prstGeom>
          <a:noFill/>
          <a:ln w="9525">
            <a:noFill/>
            <a:miter lim="800000"/>
            <a:headEnd/>
            <a:tailEnd/>
          </a:ln>
        </p:spPr>
      </p:pic>
      <p:sp>
        <p:nvSpPr>
          <p:cNvPr id="21" name="TextBox 20"/>
          <p:cNvSpPr txBox="1"/>
          <p:nvPr/>
        </p:nvSpPr>
        <p:spPr>
          <a:xfrm>
            <a:off x="3744033" y="1614985"/>
            <a:ext cx="2806893" cy="1569660"/>
          </a:xfrm>
          <a:prstGeom prst="rect">
            <a:avLst/>
          </a:prstGeom>
          <a:noFill/>
        </p:spPr>
        <p:txBody>
          <a:bodyPr wrap="square" rtlCol="0">
            <a:spAutoFit/>
          </a:bodyPr>
          <a:lstStyle/>
          <a:p>
            <a:r>
              <a:rPr lang="zh-CN" altLang="en-US" sz="3200" b="1" dirty="0">
                <a:solidFill>
                  <a:srgbClr val="005EA4"/>
                </a:solidFill>
              </a:rPr>
              <a:t>老司机开车稳，退啥休，活到老，开到老</a:t>
            </a:r>
          </a:p>
        </p:txBody>
      </p:sp>
      <p:sp>
        <p:nvSpPr>
          <p:cNvPr id="24" name="TextBox 23"/>
          <p:cNvSpPr txBox="1"/>
          <p:nvPr/>
        </p:nvSpPr>
        <p:spPr>
          <a:xfrm>
            <a:off x="3746307" y="3132162"/>
            <a:ext cx="2806893" cy="1569660"/>
          </a:xfrm>
          <a:prstGeom prst="rect">
            <a:avLst/>
          </a:prstGeom>
          <a:noFill/>
        </p:spPr>
        <p:txBody>
          <a:bodyPr wrap="square" rtlCol="0">
            <a:spAutoFit/>
          </a:bodyPr>
          <a:lstStyle/>
          <a:p>
            <a:r>
              <a:rPr lang="zh-CN" altLang="en-US" sz="3200" b="1" dirty="0">
                <a:solidFill>
                  <a:srgbClr val="005EA4"/>
                </a:solidFill>
              </a:rPr>
              <a:t>想法真多，分配你干啥就干啥，没得选！</a:t>
            </a:r>
          </a:p>
        </p:txBody>
      </p:sp>
      <p:sp>
        <p:nvSpPr>
          <p:cNvPr id="25" name="TextBox 24"/>
          <p:cNvSpPr txBox="1"/>
          <p:nvPr/>
        </p:nvSpPr>
        <p:spPr>
          <a:xfrm>
            <a:off x="3762231" y="4662986"/>
            <a:ext cx="2806893" cy="1569660"/>
          </a:xfrm>
          <a:prstGeom prst="rect">
            <a:avLst/>
          </a:prstGeom>
          <a:noFill/>
        </p:spPr>
        <p:txBody>
          <a:bodyPr wrap="square" rtlCol="0">
            <a:spAutoFit/>
          </a:bodyPr>
          <a:lstStyle/>
          <a:p>
            <a:r>
              <a:rPr lang="zh-CN" altLang="en-US" sz="3200" b="1" dirty="0">
                <a:solidFill>
                  <a:srgbClr val="005EA4"/>
                </a:solidFill>
              </a:rPr>
              <a:t>只有理工科选，大年初一你都得上课！</a:t>
            </a:r>
          </a:p>
        </p:txBody>
      </p:sp>
      <p:sp>
        <p:nvSpPr>
          <p:cNvPr id="26" name="TextBox 25"/>
          <p:cNvSpPr txBox="1"/>
          <p:nvPr/>
        </p:nvSpPr>
        <p:spPr>
          <a:xfrm>
            <a:off x="6728346" y="4967786"/>
            <a:ext cx="2415654" cy="1138773"/>
          </a:xfrm>
          <a:prstGeom prst="rect">
            <a:avLst/>
          </a:prstGeom>
          <a:noFill/>
        </p:spPr>
        <p:txBody>
          <a:bodyPr wrap="square" rtlCol="0">
            <a:spAutoFit/>
          </a:bodyPr>
          <a:lstStyle/>
          <a:p>
            <a:r>
              <a:rPr lang="zh-CN" altLang="en-US" b="1" dirty="0">
                <a:solidFill>
                  <a:srgbClr val="FF0000"/>
                </a:solidFill>
              </a:rPr>
              <a:t>各位观众此时什么心情</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 calcmode="lin" valueType="num">
                                      <p:cBhvr additive="base">
                                        <p:cTn id="1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5">
                                            <p:txEl>
                                              <p:pRg st="0" end="0"/>
                                            </p:txEl>
                                          </p:spTgt>
                                        </p:tgtEl>
                                        <p:attrNameLst>
                                          <p:attrName>style.visibility</p:attrName>
                                        </p:attrNameLst>
                                      </p:cBhvr>
                                      <p:to>
                                        <p:strVal val="visible"/>
                                      </p:to>
                                    </p:set>
                                    <p:anim calcmode="lin" valueType="num">
                                      <p:cBhvr additive="base">
                                        <p:cTn id="19"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txEl>
                                              <p:pRg st="0" end="0"/>
                                            </p:txEl>
                                          </p:spTgt>
                                        </p:tgtEl>
                                        <p:attrNameLst>
                                          <p:attrName>style.visibility</p:attrName>
                                        </p:attrNameLst>
                                      </p:cBhvr>
                                      <p:to>
                                        <p:strVal val="visible"/>
                                      </p:to>
                                    </p:set>
                                    <p:anim calcmode="lin" valueType="num">
                                      <p:cBhvr additive="base">
                                        <p:cTn id="25"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24" grpId="0" build="allAtOnce"/>
      <p:bldP spid="25" grpId="0" build="allAtOnce"/>
      <p:bldP spid="26" grpId="0" build="allAtOnce"/>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资源的配置方式：计划经济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11</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8" name="Picture 5"/>
          <p:cNvPicPr>
            <a:picLocks noChangeAspect="1" noChangeArrowheads="1"/>
          </p:cNvPicPr>
          <p:nvPr/>
        </p:nvPicPr>
        <p:blipFill>
          <a:blip r:embed="rId2" cstate="print"/>
          <a:srcRect l="34581" t="15252" r="34351" b="17211"/>
          <a:stretch>
            <a:fillRect/>
          </a:stretch>
        </p:blipFill>
        <p:spPr bwMode="auto">
          <a:xfrm>
            <a:off x="0" y="1787858"/>
            <a:ext cx="1105469" cy="1351127"/>
          </a:xfrm>
          <a:prstGeom prst="rect">
            <a:avLst/>
          </a:prstGeom>
          <a:noFill/>
          <a:ln w="9525">
            <a:noFill/>
            <a:miter lim="800000"/>
            <a:headEnd/>
            <a:tailEnd/>
          </a:ln>
        </p:spPr>
      </p:pic>
      <p:pic>
        <p:nvPicPr>
          <p:cNvPr id="9" name="Picture 6"/>
          <p:cNvPicPr>
            <a:picLocks noChangeAspect="1" noChangeArrowheads="1"/>
          </p:cNvPicPr>
          <p:nvPr/>
        </p:nvPicPr>
        <p:blipFill>
          <a:blip r:embed="rId3" cstate="print"/>
          <a:srcRect l="41223" t="52308" r="44210" b="15385"/>
          <a:stretch>
            <a:fillRect/>
          </a:stretch>
        </p:blipFill>
        <p:spPr bwMode="auto">
          <a:xfrm>
            <a:off x="0" y="4795403"/>
            <a:ext cx="1105468" cy="1378437"/>
          </a:xfrm>
          <a:prstGeom prst="rect">
            <a:avLst/>
          </a:prstGeom>
          <a:noFill/>
          <a:ln w="9525">
            <a:noFill/>
            <a:miter lim="800000"/>
            <a:headEnd/>
            <a:tailEnd/>
          </a:ln>
        </p:spPr>
      </p:pic>
      <p:pic>
        <p:nvPicPr>
          <p:cNvPr id="10" name="Picture 3" descr="C:\Users\Administrator\Desktop\p2542069702.jpg"/>
          <p:cNvPicPr>
            <a:picLocks noChangeAspect="1" noChangeArrowheads="1"/>
          </p:cNvPicPr>
          <p:nvPr/>
        </p:nvPicPr>
        <p:blipFill>
          <a:blip r:embed="rId4" cstate="print"/>
          <a:srcRect l="31343" r="34776"/>
          <a:stretch>
            <a:fillRect/>
          </a:stretch>
        </p:blipFill>
        <p:spPr bwMode="auto">
          <a:xfrm>
            <a:off x="6983736" y="1037229"/>
            <a:ext cx="2160264" cy="2471989"/>
          </a:xfrm>
          <a:prstGeom prst="rect">
            <a:avLst/>
          </a:prstGeom>
          <a:noFill/>
        </p:spPr>
      </p:pic>
      <p:pic>
        <p:nvPicPr>
          <p:cNvPr id="12" name="Picture 4"/>
          <p:cNvPicPr>
            <a:picLocks noChangeAspect="1" noChangeArrowheads="1"/>
          </p:cNvPicPr>
          <p:nvPr/>
        </p:nvPicPr>
        <p:blipFill>
          <a:blip r:embed="rId5" cstate="print"/>
          <a:srcRect l="22057" t="22692" r="48643" b="18077"/>
          <a:stretch>
            <a:fillRect/>
          </a:stretch>
        </p:blipFill>
        <p:spPr bwMode="auto">
          <a:xfrm>
            <a:off x="0" y="3343702"/>
            <a:ext cx="1106053" cy="1257064"/>
          </a:xfrm>
          <a:prstGeom prst="rect">
            <a:avLst/>
          </a:prstGeom>
          <a:noFill/>
          <a:ln w="9525">
            <a:noFill/>
            <a:miter lim="800000"/>
            <a:headEnd/>
            <a:tailEnd/>
          </a:ln>
        </p:spPr>
      </p:pic>
      <p:sp>
        <p:nvSpPr>
          <p:cNvPr id="13" name="椭圆形标注 12"/>
          <p:cNvSpPr/>
          <p:nvPr/>
        </p:nvSpPr>
        <p:spPr bwMode="auto">
          <a:xfrm>
            <a:off x="1201003" y="3111689"/>
            <a:ext cx="1951630" cy="1269243"/>
          </a:xfrm>
          <a:prstGeom prst="wedgeEllipseCallout">
            <a:avLst>
              <a:gd name="adj1" fmla="val -45370"/>
              <a:gd name="adj2" fmla="val 73459"/>
            </a:avLst>
          </a:pr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buFontTx/>
              <a:buChar char="•"/>
            </a:pPr>
            <a:r>
              <a:rPr kumimoji="0" lang="zh-CN" altLang="en-US" sz="2800" b="1" i="0" u="none" strike="noStrike" cap="none" normalizeH="0" baseline="0" dirty="0">
                <a:ln>
                  <a:noFill/>
                </a:ln>
                <a:solidFill>
                  <a:srgbClr val="FF0000"/>
                </a:solidFill>
                <a:effectLst/>
                <a:latin typeface="Arial" panose="020B0604020202020204" pitchFamily="34" charset="0"/>
              </a:rPr>
              <a:t>呼叫战狼，</a:t>
            </a:r>
            <a:endParaRPr kumimoji="0" lang="en-US" altLang="zh-CN" sz="2800" b="1" i="0" u="none" strike="noStrike" cap="none" normalizeH="0" baseline="0" dirty="0">
              <a:ln>
                <a:noFill/>
              </a:ln>
              <a:solidFill>
                <a:srgbClr val="FF0000"/>
              </a:solidFill>
              <a:effectLst/>
              <a:latin typeface="Arial" panose="020B0604020202020204" pitchFamily="34" charset="0"/>
            </a:endParaRPr>
          </a:p>
          <a:p>
            <a:pPr marL="342900" marR="0" indent="-342900" algn="ctr" defTabSz="914400" rtl="0" eaLnBrk="1" fontAlgn="base" latinLnBrk="0" hangingPunct="1">
              <a:lnSpc>
                <a:spcPct val="100000"/>
              </a:lnSpc>
              <a:spcBef>
                <a:spcPct val="20000"/>
              </a:spcBef>
              <a:spcAft>
                <a:spcPct val="0"/>
              </a:spcAft>
              <a:buClrTx/>
              <a:buSzTx/>
              <a:buFontTx/>
              <a:buChar char="•"/>
            </a:pPr>
            <a:r>
              <a:rPr lang="zh-CN" altLang="en-US" sz="2800" b="1" dirty="0">
                <a:solidFill>
                  <a:srgbClr val="FF0000"/>
                </a:solidFill>
              </a:rPr>
              <a:t>拆了主板！</a:t>
            </a:r>
            <a:endParaRPr kumimoji="0" lang="zh-CN" altLang="en-US" sz="2800" b="1" i="0" u="none" strike="noStrike" cap="none" normalizeH="0" baseline="0" dirty="0">
              <a:ln>
                <a:noFill/>
              </a:ln>
              <a:solidFill>
                <a:srgbClr val="FF0000"/>
              </a:solidFill>
              <a:effectLst/>
              <a:latin typeface="Arial" panose="020B0604020202020204" pitchFamily="34" charset="0"/>
            </a:endParaRPr>
          </a:p>
        </p:txBody>
      </p:sp>
      <p:sp>
        <p:nvSpPr>
          <p:cNvPr id="14" name="矩形 13"/>
          <p:cNvSpPr/>
          <p:nvPr/>
        </p:nvSpPr>
        <p:spPr>
          <a:xfrm>
            <a:off x="6632812" y="3733070"/>
            <a:ext cx="2511188" cy="2185214"/>
          </a:xfrm>
          <a:prstGeom prst="rect">
            <a:avLst/>
          </a:prstGeom>
        </p:spPr>
        <p:txBody>
          <a:bodyPr wrap="square">
            <a:spAutoFit/>
          </a:bodyPr>
          <a:lstStyle/>
          <a:p>
            <a:r>
              <a:rPr lang="en-US" altLang="zh-CN" b="1" dirty="0">
                <a:solidFill>
                  <a:srgbClr val="FF0000"/>
                </a:solidFill>
              </a:rPr>
              <a:t>MOSS</a:t>
            </a:r>
            <a:r>
              <a:rPr lang="zh-CN" altLang="en-US" b="1" dirty="0">
                <a:solidFill>
                  <a:srgbClr val="FF0000"/>
                </a:solidFill>
              </a:rPr>
              <a:t>三连我没叛逃，请您睡觉，哪来的酒？</a:t>
            </a:r>
          </a:p>
        </p:txBody>
      </p:sp>
      <p:sp>
        <p:nvSpPr>
          <p:cNvPr id="15" name="椭圆形标注 14"/>
          <p:cNvSpPr/>
          <p:nvPr/>
        </p:nvSpPr>
        <p:spPr bwMode="auto">
          <a:xfrm>
            <a:off x="1298812" y="4560626"/>
            <a:ext cx="1951630" cy="1269243"/>
          </a:xfrm>
          <a:prstGeom prst="wedgeEllipseCallout">
            <a:avLst>
              <a:gd name="adj1" fmla="val -45370"/>
              <a:gd name="adj2" fmla="val 73459"/>
            </a:avLst>
          </a:pr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buFontTx/>
              <a:buChar char="•"/>
            </a:pPr>
            <a:r>
              <a:rPr kumimoji="0" lang="zh-CN" altLang="en-US" sz="2800" b="1" i="0" u="none" strike="noStrike" cap="none" normalizeH="0" baseline="0" dirty="0">
                <a:ln>
                  <a:noFill/>
                </a:ln>
                <a:solidFill>
                  <a:srgbClr val="FF0000"/>
                </a:solidFill>
                <a:effectLst/>
                <a:latin typeface="Arial" panose="020B0604020202020204" pitchFamily="34" charset="0"/>
              </a:rPr>
              <a:t>呼叫战狼，</a:t>
            </a:r>
            <a:endParaRPr kumimoji="0" lang="en-US" altLang="zh-CN" sz="2800" b="1" i="0" u="none" strike="noStrike" cap="none" normalizeH="0" baseline="0" dirty="0">
              <a:ln>
                <a:noFill/>
              </a:ln>
              <a:solidFill>
                <a:srgbClr val="FF0000"/>
              </a:solidFill>
              <a:effectLst/>
              <a:latin typeface="Arial" panose="020B0604020202020204" pitchFamily="34" charset="0"/>
            </a:endParaRPr>
          </a:p>
          <a:p>
            <a:pPr marL="342900" marR="0" indent="-342900" algn="ctr" defTabSz="914400" rtl="0" eaLnBrk="1" fontAlgn="base" latinLnBrk="0" hangingPunct="1">
              <a:lnSpc>
                <a:spcPct val="100000"/>
              </a:lnSpc>
              <a:spcBef>
                <a:spcPct val="20000"/>
              </a:spcBef>
              <a:spcAft>
                <a:spcPct val="0"/>
              </a:spcAft>
              <a:buClrTx/>
              <a:buSzTx/>
              <a:buFontTx/>
              <a:buChar char="•"/>
            </a:pPr>
            <a:r>
              <a:rPr lang="zh-CN" altLang="en-US" sz="2800" b="1" dirty="0">
                <a:solidFill>
                  <a:srgbClr val="FF0000"/>
                </a:solidFill>
              </a:rPr>
              <a:t>砸了硬盘！</a:t>
            </a:r>
            <a:endParaRPr kumimoji="0" lang="zh-CN" altLang="en-US" sz="2800" b="1" i="0" u="none" strike="noStrike" cap="none" normalizeH="0" baseline="0" dirty="0">
              <a:ln>
                <a:noFill/>
              </a:ln>
              <a:solidFill>
                <a:srgbClr val="FF0000"/>
              </a:solidFill>
              <a:effectLst/>
              <a:latin typeface="Arial" panose="020B0604020202020204" pitchFamily="34" charset="0"/>
            </a:endParaRPr>
          </a:p>
        </p:txBody>
      </p:sp>
      <p:sp>
        <p:nvSpPr>
          <p:cNvPr id="16" name="椭圆形标注 15"/>
          <p:cNvSpPr/>
          <p:nvPr/>
        </p:nvSpPr>
        <p:spPr bwMode="auto">
          <a:xfrm>
            <a:off x="1314734" y="1628633"/>
            <a:ext cx="1951630" cy="1269243"/>
          </a:xfrm>
          <a:prstGeom prst="wedgeEllipseCallout">
            <a:avLst>
              <a:gd name="adj1" fmla="val -45370"/>
              <a:gd name="adj2" fmla="val 73459"/>
            </a:avLst>
          </a:pr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buFontTx/>
              <a:buChar char="•"/>
            </a:pPr>
            <a:r>
              <a:rPr kumimoji="0" lang="zh-CN" altLang="en-US" sz="2800" b="1" i="0" u="none" strike="noStrike" cap="none" normalizeH="0" baseline="0" dirty="0">
                <a:ln>
                  <a:noFill/>
                </a:ln>
                <a:solidFill>
                  <a:srgbClr val="FF0000"/>
                </a:solidFill>
                <a:effectLst/>
                <a:latin typeface="Arial" panose="020B0604020202020204" pitchFamily="34" charset="0"/>
              </a:rPr>
              <a:t>呼叫战狼，</a:t>
            </a:r>
            <a:endParaRPr kumimoji="0" lang="en-US" altLang="zh-CN" sz="2800" b="1" i="0" u="none" strike="noStrike" cap="none" normalizeH="0" baseline="0" dirty="0">
              <a:ln>
                <a:noFill/>
              </a:ln>
              <a:solidFill>
                <a:srgbClr val="FF0000"/>
              </a:solidFill>
              <a:effectLst/>
              <a:latin typeface="Arial" panose="020B0604020202020204" pitchFamily="34" charset="0"/>
            </a:endParaRPr>
          </a:p>
          <a:p>
            <a:pPr marL="342900" marR="0" indent="-342900" algn="ctr" defTabSz="914400" rtl="0" eaLnBrk="1" fontAlgn="base" latinLnBrk="0" hangingPunct="1">
              <a:lnSpc>
                <a:spcPct val="100000"/>
              </a:lnSpc>
              <a:spcBef>
                <a:spcPct val="20000"/>
              </a:spcBef>
              <a:spcAft>
                <a:spcPct val="0"/>
              </a:spcAft>
              <a:buClrTx/>
              <a:buSzTx/>
              <a:buFontTx/>
              <a:buChar char="•"/>
            </a:pPr>
            <a:r>
              <a:rPr lang="zh-CN" altLang="en-US" sz="2800" b="1" dirty="0">
                <a:solidFill>
                  <a:srgbClr val="FF0000"/>
                </a:solidFill>
              </a:rPr>
              <a:t>烧了这货！</a:t>
            </a:r>
            <a:endParaRPr kumimoji="0" lang="zh-CN" altLang="en-US" sz="2800" b="1" i="0" u="none" strike="noStrike" cap="none" normalizeH="0" baseline="0" dirty="0">
              <a:ln>
                <a:noFill/>
              </a:ln>
              <a:solidFill>
                <a:srgbClr val="FF0000"/>
              </a:solidFill>
              <a:effectLst/>
              <a:latin typeface="Arial" panose="020B0604020202020204" pitchFamily="34" charset="0"/>
            </a:endParaRPr>
          </a:p>
        </p:txBody>
      </p:sp>
      <p:pic>
        <p:nvPicPr>
          <p:cNvPr id="2050" name="Picture 2" descr="C:\Users\Administrator\Desktop\p2521112343.jpg"/>
          <p:cNvPicPr>
            <a:picLocks noChangeAspect="1" noChangeArrowheads="1"/>
          </p:cNvPicPr>
          <p:nvPr/>
        </p:nvPicPr>
        <p:blipFill>
          <a:blip r:embed="rId6" cstate="print"/>
          <a:srcRect l="12985" r="51194" b="20561"/>
          <a:stretch>
            <a:fillRect/>
          </a:stretch>
        </p:blipFill>
        <p:spPr bwMode="auto">
          <a:xfrm>
            <a:off x="3411941" y="3453021"/>
            <a:ext cx="2169993" cy="2702117"/>
          </a:xfrm>
          <a:prstGeom prst="rect">
            <a:avLst/>
          </a:prstGeom>
          <a:noFill/>
        </p:spPr>
      </p:pic>
      <p:pic>
        <p:nvPicPr>
          <p:cNvPr id="2051" name="Picture 3" descr="C:\Users\Administrator\Desktop\9922720e0cf3d7ca42bd0f53f11fbe096b63a94f.jpg"/>
          <p:cNvPicPr>
            <a:picLocks noChangeAspect="1" noChangeArrowheads="1"/>
          </p:cNvPicPr>
          <p:nvPr/>
        </p:nvPicPr>
        <p:blipFill>
          <a:blip r:embed="rId7" cstate="print"/>
          <a:srcRect l="37016" t="6965" r="39513" b="16020"/>
          <a:stretch>
            <a:fillRect/>
          </a:stretch>
        </p:blipFill>
        <p:spPr bwMode="auto">
          <a:xfrm rot="4029642">
            <a:off x="5554640" y="982641"/>
            <a:ext cx="454149" cy="1869742"/>
          </a:xfrm>
          <a:prstGeom prst="rect">
            <a:avLst/>
          </a:prstGeom>
          <a:noFill/>
        </p:spPr>
      </p:pic>
      <p:sp>
        <p:nvSpPr>
          <p:cNvPr id="18" name="椭圆形标注 17"/>
          <p:cNvSpPr/>
          <p:nvPr/>
        </p:nvSpPr>
        <p:spPr bwMode="auto">
          <a:xfrm>
            <a:off x="3398293" y="2470244"/>
            <a:ext cx="3179927" cy="736980"/>
          </a:xfrm>
          <a:prstGeom prst="wedgeEllipseCallout">
            <a:avLst/>
          </a:pr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buFontTx/>
              <a:buChar char="•"/>
            </a:pPr>
            <a:r>
              <a:rPr kumimoji="0" lang="en-US" altLang="zh-CN" sz="3400" b="0" i="0" u="none" strike="noStrike" cap="none" normalizeH="0" baseline="0" dirty="0">
                <a:ln>
                  <a:noFill/>
                </a:ln>
                <a:solidFill>
                  <a:srgbClr val="FF0000"/>
                </a:solidFill>
                <a:effectLst/>
                <a:latin typeface="Arial" panose="020B0604020202020204" pitchFamily="34" charset="0"/>
              </a:rPr>
              <a:t>Fire in the hole</a:t>
            </a:r>
            <a:endParaRPr kumimoji="0" lang="zh-CN" altLang="en-US" sz="3400" b="0" i="0" u="none" strike="noStrike" cap="none" normalizeH="0" baseline="0" dirty="0">
              <a:ln>
                <a:noFill/>
              </a:ln>
              <a:solidFill>
                <a:srgbClr val="FF0000"/>
              </a:solidFill>
              <a:effectLst/>
              <a:latin typeface="Arial" panose="020B0604020202020204" pitchFamily="34" charset="0"/>
            </a:endParaRP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bg/>
                                          </p:spTgt>
                                        </p:tgtEl>
                                        <p:attrNameLst>
                                          <p:attrName>style.visibility</p:attrName>
                                        </p:attrNameLst>
                                      </p:cBhvr>
                                      <p:to>
                                        <p:strVal val="visible"/>
                                      </p:to>
                                    </p:set>
                                    <p:anim calcmode="lin" valueType="num">
                                      <p:cBhvr additive="base">
                                        <p:cTn id="7" dur="500" fill="hold"/>
                                        <p:tgtEl>
                                          <p:spTgt spid="1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 calcmode="lin" valueType="num">
                                      <p:cBhvr additive="base">
                                        <p:cTn id="11"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 calcmode="lin" valueType="num">
                                      <p:cBhvr additive="base">
                                        <p:cTn id="17" dur="500" fill="hold"/>
                                        <p:tgtEl>
                                          <p:spTgt spid="2051"/>
                                        </p:tgtEl>
                                        <p:attrNameLst>
                                          <p:attrName>ppt_x</p:attrName>
                                        </p:attrNameLst>
                                      </p:cBhvr>
                                      <p:tavLst>
                                        <p:tav tm="0">
                                          <p:val>
                                            <p:strVal val="#ppt_x"/>
                                          </p:val>
                                        </p:tav>
                                        <p:tav tm="100000">
                                          <p:val>
                                            <p:strVal val="#ppt_x"/>
                                          </p:val>
                                        </p:tav>
                                      </p:tavLst>
                                    </p:anim>
                                    <p:anim calcmode="lin" valueType="num">
                                      <p:cBhvr additive="base">
                                        <p:cTn id="1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 calcmode="lin" valueType="num">
                                      <p:cBhvr additive="base">
                                        <p:cTn id="2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P spid="18" grpId="0" build="allAtOnce"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资源的配置方式：计划经济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12</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12293" name="Picture 5"/>
          <p:cNvPicPr>
            <a:picLocks noChangeAspect="1" noChangeArrowheads="1"/>
          </p:cNvPicPr>
          <p:nvPr/>
        </p:nvPicPr>
        <p:blipFill>
          <a:blip r:embed="rId2" cstate="print"/>
          <a:srcRect l="34581" t="15252" r="34351" b="17211"/>
          <a:stretch>
            <a:fillRect/>
          </a:stretch>
        </p:blipFill>
        <p:spPr bwMode="auto">
          <a:xfrm>
            <a:off x="0" y="1787858"/>
            <a:ext cx="1105469" cy="1351127"/>
          </a:xfrm>
          <a:prstGeom prst="rect">
            <a:avLst/>
          </a:prstGeom>
          <a:noFill/>
          <a:ln w="9525">
            <a:noFill/>
            <a:miter lim="800000"/>
            <a:headEnd/>
            <a:tailEnd/>
          </a:ln>
        </p:spPr>
      </p:pic>
      <p:pic>
        <p:nvPicPr>
          <p:cNvPr id="12294" name="Picture 6"/>
          <p:cNvPicPr>
            <a:picLocks noChangeAspect="1" noChangeArrowheads="1"/>
          </p:cNvPicPr>
          <p:nvPr/>
        </p:nvPicPr>
        <p:blipFill>
          <a:blip r:embed="rId3" cstate="print"/>
          <a:srcRect l="41223" t="52308" r="44210" b="15385"/>
          <a:stretch>
            <a:fillRect/>
          </a:stretch>
        </p:blipFill>
        <p:spPr bwMode="auto">
          <a:xfrm>
            <a:off x="0" y="4795403"/>
            <a:ext cx="1105468" cy="1378437"/>
          </a:xfrm>
          <a:prstGeom prst="rect">
            <a:avLst/>
          </a:prstGeom>
          <a:noFill/>
          <a:ln w="9525">
            <a:noFill/>
            <a:miter lim="800000"/>
            <a:headEnd/>
            <a:tailEnd/>
          </a:ln>
        </p:spPr>
      </p:pic>
      <p:sp>
        <p:nvSpPr>
          <p:cNvPr id="12" name="TextBox 11"/>
          <p:cNvSpPr txBox="1"/>
          <p:nvPr/>
        </p:nvSpPr>
        <p:spPr>
          <a:xfrm>
            <a:off x="0" y="1091820"/>
            <a:ext cx="3480179" cy="615553"/>
          </a:xfrm>
          <a:prstGeom prst="rect">
            <a:avLst/>
          </a:prstGeom>
          <a:noFill/>
        </p:spPr>
        <p:txBody>
          <a:bodyPr wrap="square" rtlCol="0">
            <a:spAutoFit/>
          </a:bodyPr>
          <a:lstStyle/>
          <a:p>
            <a:r>
              <a:rPr lang="zh-CN" altLang="en-US" b="1" dirty="0">
                <a:solidFill>
                  <a:srgbClr val="005EA4"/>
                </a:solidFill>
              </a:rPr>
              <a:t>供给</a:t>
            </a:r>
          </a:p>
        </p:txBody>
      </p:sp>
      <p:sp>
        <p:nvSpPr>
          <p:cNvPr id="13" name="TextBox 12"/>
          <p:cNvSpPr txBox="1"/>
          <p:nvPr/>
        </p:nvSpPr>
        <p:spPr>
          <a:xfrm>
            <a:off x="1244219" y="1667302"/>
            <a:ext cx="1963004" cy="1569660"/>
          </a:xfrm>
          <a:prstGeom prst="rect">
            <a:avLst/>
          </a:prstGeom>
          <a:noFill/>
        </p:spPr>
        <p:txBody>
          <a:bodyPr wrap="square" rtlCol="0">
            <a:spAutoFit/>
          </a:bodyPr>
          <a:lstStyle/>
          <a:p>
            <a:r>
              <a:rPr lang="zh-CN" altLang="en-US" sz="3200" b="1" dirty="0">
                <a:solidFill>
                  <a:srgbClr val="005EA4"/>
                </a:solidFill>
              </a:rPr>
              <a:t>以前，有一种东西叫做“钱”</a:t>
            </a:r>
          </a:p>
        </p:txBody>
      </p:sp>
      <p:sp>
        <p:nvSpPr>
          <p:cNvPr id="14" name="TextBox 13"/>
          <p:cNvSpPr txBox="1"/>
          <p:nvPr/>
        </p:nvSpPr>
        <p:spPr>
          <a:xfrm>
            <a:off x="1273788" y="5040573"/>
            <a:ext cx="1963004" cy="584775"/>
          </a:xfrm>
          <a:prstGeom prst="rect">
            <a:avLst/>
          </a:prstGeom>
          <a:noFill/>
        </p:spPr>
        <p:txBody>
          <a:bodyPr wrap="square" rtlCol="0">
            <a:spAutoFit/>
          </a:bodyPr>
          <a:lstStyle/>
          <a:p>
            <a:r>
              <a:rPr lang="zh-CN" altLang="en-US" sz="3200" b="1" dirty="0">
                <a:solidFill>
                  <a:srgbClr val="005EA4"/>
                </a:solidFill>
              </a:rPr>
              <a:t>钱是什么</a:t>
            </a:r>
          </a:p>
        </p:txBody>
      </p:sp>
      <p:sp>
        <p:nvSpPr>
          <p:cNvPr id="15" name="TextBox 14"/>
          <p:cNvSpPr txBox="1"/>
          <p:nvPr/>
        </p:nvSpPr>
        <p:spPr>
          <a:xfrm>
            <a:off x="1289711" y="3637126"/>
            <a:ext cx="1963004" cy="584775"/>
          </a:xfrm>
          <a:prstGeom prst="rect">
            <a:avLst/>
          </a:prstGeom>
          <a:noFill/>
        </p:spPr>
        <p:txBody>
          <a:bodyPr wrap="square" rtlCol="0">
            <a:spAutoFit/>
          </a:bodyPr>
          <a:lstStyle/>
          <a:p>
            <a:r>
              <a:rPr lang="zh-CN" altLang="en-US" sz="3200" b="1" dirty="0">
                <a:solidFill>
                  <a:srgbClr val="005EA4"/>
                </a:solidFill>
              </a:rPr>
              <a:t>钱是什么</a:t>
            </a:r>
          </a:p>
        </p:txBody>
      </p:sp>
      <p:sp>
        <p:nvSpPr>
          <p:cNvPr id="17" name="TextBox 16"/>
          <p:cNvSpPr txBox="1"/>
          <p:nvPr/>
        </p:nvSpPr>
        <p:spPr>
          <a:xfrm>
            <a:off x="7478973" y="1080446"/>
            <a:ext cx="1228299" cy="615553"/>
          </a:xfrm>
          <a:prstGeom prst="rect">
            <a:avLst/>
          </a:prstGeom>
          <a:noFill/>
        </p:spPr>
        <p:txBody>
          <a:bodyPr wrap="square" rtlCol="0">
            <a:spAutoFit/>
          </a:bodyPr>
          <a:lstStyle/>
          <a:p>
            <a:r>
              <a:rPr lang="zh-CN" altLang="en-US" b="1" dirty="0">
                <a:solidFill>
                  <a:srgbClr val="005EA4"/>
                </a:solidFill>
              </a:rPr>
              <a:t>需求</a:t>
            </a:r>
          </a:p>
        </p:txBody>
      </p:sp>
      <p:sp>
        <p:nvSpPr>
          <p:cNvPr id="16" name="TextBox 15"/>
          <p:cNvSpPr txBox="1"/>
          <p:nvPr/>
        </p:nvSpPr>
        <p:spPr>
          <a:xfrm>
            <a:off x="2961565" y="1096368"/>
            <a:ext cx="3507474" cy="615553"/>
          </a:xfrm>
          <a:prstGeom prst="rect">
            <a:avLst/>
          </a:prstGeom>
          <a:noFill/>
        </p:spPr>
        <p:txBody>
          <a:bodyPr wrap="square" rtlCol="0">
            <a:spAutoFit/>
          </a:bodyPr>
          <a:lstStyle/>
          <a:p>
            <a:r>
              <a:rPr lang="zh-CN" altLang="en-US" b="1" dirty="0">
                <a:solidFill>
                  <a:srgbClr val="FF0000"/>
                </a:solidFill>
              </a:rPr>
              <a:t>要素市场：资本</a:t>
            </a:r>
          </a:p>
        </p:txBody>
      </p:sp>
      <p:pic>
        <p:nvPicPr>
          <p:cNvPr id="1027" name="Picture 3" descr="C:\Users\Administrator\Desktop\p2542069702.jpg"/>
          <p:cNvPicPr>
            <a:picLocks noChangeAspect="1" noChangeArrowheads="1"/>
          </p:cNvPicPr>
          <p:nvPr/>
        </p:nvPicPr>
        <p:blipFill>
          <a:blip r:embed="rId4" cstate="print"/>
          <a:srcRect l="31343" r="34776"/>
          <a:stretch>
            <a:fillRect/>
          </a:stretch>
        </p:blipFill>
        <p:spPr bwMode="auto">
          <a:xfrm>
            <a:off x="6721347" y="2210937"/>
            <a:ext cx="2422653" cy="2772240"/>
          </a:xfrm>
          <a:prstGeom prst="rect">
            <a:avLst/>
          </a:prstGeom>
          <a:noFill/>
        </p:spPr>
      </p:pic>
      <p:sp>
        <p:nvSpPr>
          <p:cNvPr id="19" name="TextBox 18"/>
          <p:cNvSpPr txBox="1"/>
          <p:nvPr/>
        </p:nvSpPr>
        <p:spPr>
          <a:xfrm>
            <a:off x="7315199" y="1651379"/>
            <a:ext cx="1624084" cy="584775"/>
          </a:xfrm>
          <a:prstGeom prst="rect">
            <a:avLst/>
          </a:prstGeom>
          <a:noFill/>
        </p:spPr>
        <p:txBody>
          <a:bodyPr wrap="square" rtlCol="0">
            <a:spAutoFit/>
          </a:bodyPr>
          <a:lstStyle/>
          <a:p>
            <a:r>
              <a:rPr lang="en-US" altLang="zh-CN" sz="3200" b="1" dirty="0">
                <a:solidFill>
                  <a:srgbClr val="005EA4"/>
                </a:solidFill>
              </a:rPr>
              <a:t>MOSS</a:t>
            </a:r>
            <a:endParaRPr lang="zh-CN" altLang="en-US" sz="3200" b="1" dirty="0">
              <a:solidFill>
                <a:srgbClr val="005EA4"/>
              </a:solidFill>
            </a:endParaRPr>
          </a:p>
        </p:txBody>
      </p:sp>
      <p:pic>
        <p:nvPicPr>
          <p:cNvPr id="20" name="Picture 4"/>
          <p:cNvPicPr>
            <a:picLocks noChangeAspect="1" noChangeArrowheads="1"/>
          </p:cNvPicPr>
          <p:nvPr/>
        </p:nvPicPr>
        <p:blipFill>
          <a:blip r:embed="rId5" cstate="print"/>
          <a:srcRect l="22057" t="22692" r="48643" b="18077"/>
          <a:stretch>
            <a:fillRect/>
          </a:stretch>
        </p:blipFill>
        <p:spPr bwMode="auto">
          <a:xfrm>
            <a:off x="0" y="3343702"/>
            <a:ext cx="1106053" cy="1257064"/>
          </a:xfrm>
          <a:prstGeom prst="rect">
            <a:avLst/>
          </a:prstGeom>
          <a:noFill/>
          <a:ln w="9525">
            <a:noFill/>
            <a:miter lim="800000"/>
            <a:headEnd/>
            <a:tailEnd/>
          </a:ln>
        </p:spPr>
      </p:pic>
      <p:sp>
        <p:nvSpPr>
          <p:cNvPr id="22" name="TextBox 21"/>
          <p:cNvSpPr txBox="1"/>
          <p:nvPr/>
        </p:nvSpPr>
        <p:spPr>
          <a:xfrm>
            <a:off x="4426422" y="1737815"/>
            <a:ext cx="1963004" cy="4524315"/>
          </a:xfrm>
          <a:prstGeom prst="rect">
            <a:avLst/>
          </a:prstGeom>
          <a:noFill/>
        </p:spPr>
        <p:txBody>
          <a:bodyPr wrap="square" rtlCol="0">
            <a:spAutoFit/>
          </a:bodyPr>
          <a:lstStyle/>
          <a:p>
            <a:r>
              <a:rPr lang="zh-CN" altLang="en-US" sz="3200" b="1" dirty="0">
                <a:solidFill>
                  <a:srgbClr val="005EA4"/>
                </a:solidFill>
              </a:rPr>
              <a:t>全部产出扣除最低生存消费后全部变成资本，投资于新建行星发动机及维持其运转</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资源的配置方式：计划经济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13</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8" name="TextBox 27"/>
          <p:cNvSpPr txBox="1"/>
          <p:nvPr/>
        </p:nvSpPr>
        <p:spPr>
          <a:xfrm>
            <a:off x="343469" y="1207827"/>
            <a:ext cx="8570793" cy="2554545"/>
          </a:xfrm>
          <a:prstGeom prst="rect">
            <a:avLst/>
          </a:prstGeom>
          <a:noFill/>
        </p:spPr>
        <p:txBody>
          <a:bodyPr wrap="square" rtlCol="0">
            <a:spAutoFit/>
          </a:bodyPr>
          <a:lstStyle/>
          <a:p>
            <a:pPr>
              <a:buFont typeface="Wingdings" pitchFamily="2" charset="2"/>
              <a:buChar char="l"/>
            </a:pPr>
            <a:r>
              <a:rPr lang="zh-CN" altLang="en-US" sz="3200" b="1" dirty="0">
                <a:solidFill>
                  <a:srgbClr val="005EA4"/>
                </a:solidFill>
              </a:rPr>
              <a:t>因为没有钱的概念，且大家都只有基本生活消费产品，腐败问题少。</a:t>
            </a:r>
            <a:endParaRPr lang="en-US" altLang="zh-CN" sz="3200" b="1" dirty="0">
              <a:solidFill>
                <a:srgbClr val="005EA4"/>
              </a:solidFill>
            </a:endParaRPr>
          </a:p>
          <a:p>
            <a:pPr>
              <a:buFont typeface="Wingdings" pitchFamily="2" charset="2"/>
              <a:buChar char="l"/>
            </a:pPr>
            <a:r>
              <a:rPr lang="zh-CN" altLang="en-US" sz="3200" b="1" dirty="0">
                <a:solidFill>
                  <a:srgbClr val="005EA4"/>
                </a:solidFill>
              </a:rPr>
              <a:t>吴孟达送礼只能送实物：</a:t>
            </a:r>
            <a:r>
              <a:rPr lang="en-US" altLang="zh-CN" sz="3200" b="1" dirty="0">
                <a:solidFill>
                  <a:srgbClr val="005EA4"/>
                </a:solidFill>
              </a:rPr>
              <a:t>VR</a:t>
            </a:r>
            <a:r>
              <a:rPr lang="zh-CN" altLang="en-US" sz="3200" b="1" dirty="0">
                <a:solidFill>
                  <a:srgbClr val="005EA4"/>
                </a:solidFill>
              </a:rPr>
              <a:t>电影、蚯蚓干。</a:t>
            </a:r>
            <a:endParaRPr lang="en-US" altLang="zh-CN" sz="3200" b="1" dirty="0">
              <a:solidFill>
                <a:srgbClr val="005EA4"/>
              </a:solidFill>
            </a:endParaRPr>
          </a:p>
          <a:p>
            <a:pPr>
              <a:buFont typeface="Wingdings" pitchFamily="2" charset="2"/>
              <a:buChar char="l"/>
            </a:pPr>
            <a:r>
              <a:rPr lang="zh-CN" altLang="en-US" sz="3200" b="1" dirty="0">
                <a:solidFill>
                  <a:srgbClr val="005EA4"/>
                </a:solidFill>
              </a:rPr>
              <a:t>需要产品怎么办，黑市上可以进行物物交换。黑市头子吃蚯蚓串，玩的魂斗罗。</a:t>
            </a:r>
            <a:endParaRPr lang="en-US" altLang="zh-CN" sz="3200" b="1" dirty="0">
              <a:solidFill>
                <a:srgbClr val="005EA4"/>
              </a:solidFill>
            </a:endParaRPr>
          </a:p>
        </p:txBody>
      </p:sp>
      <p:pic>
        <p:nvPicPr>
          <p:cNvPr id="1028" name="Picture 4" descr="https://pic4.zhimg.com/80/v2-357db0d50f308bd9aaa0a36c9f607211_hd.jpg"/>
          <p:cNvPicPr>
            <a:picLocks noChangeAspect="1" noChangeArrowheads="1"/>
          </p:cNvPicPr>
          <p:nvPr/>
        </p:nvPicPr>
        <p:blipFill>
          <a:blip r:embed="rId2" cstate="print"/>
          <a:srcRect l="8677" t="11689" r="9134" b="11922"/>
          <a:stretch>
            <a:fillRect/>
          </a:stretch>
        </p:blipFill>
        <p:spPr bwMode="auto">
          <a:xfrm>
            <a:off x="1378424" y="3725837"/>
            <a:ext cx="5732061" cy="2456598"/>
          </a:xfrm>
          <a:prstGeom prst="rect">
            <a:avLst/>
          </a:prstGeom>
          <a:noFill/>
        </p:spPr>
      </p:pic>
    </p:spTree>
  </p:cSld>
  <p:clrMapOvr>
    <a:masterClrMapping/>
  </p:clrMapOvr>
  <p:transition>
    <p:cover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资源的配置方式：计划经济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14</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107721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3200" b="1" dirty="0"/>
              <a:t>饱合式救援：</a:t>
            </a:r>
            <a:r>
              <a:rPr lang="en-US" altLang="zh-CN" sz="3200" b="1" dirty="0"/>
              <a:t>4771</a:t>
            </a:r>
            <a:r>
              <a:rPr lang="zh-CN" altLang="en-US" sz="3200" b="1" dirty="0"/>
              <a:t>台发动机坏了，运送了</a:t>
            </a:r>
            <a:r>
              <a:rPr lang="en-US" altLang="zh-CN" sz="3200" b="1" dirty="0"/>
              <a:t>7</a:t>
            </a:r>
            <a:r>
              <a:rPr lang="zh-CN" altLang="en-US" sz="3200" b="1" dirty="0"/>
              <a:t>万个火石（</a:t>
            </a:r>
            <a:r>
              <a:rPr lang="en-US" altLang="zh-CN" sz="3200" b="1" dirty="0"/>
              <a:t>15</a:t>
            </a:r>
            <a:r>
              <a:rPr lang="zh-CN" altLang="en-US" sz="3200" b="1" dirty="0"/>
              <a:t>倍），派出了</a:t>
            </a:r>
            <a:r>
              <a:rPr lang="en-US" altLang="zh-CN" sz="3200" b="1" dirty="0"/>
              <a:t>41</a:t>
            </a:r>
            <a:r>
              <a:rPr lang="zh-CN" altLang="en-US" sz="3200" b="1" dirty="0"/>
              <a:t>万个救援队。</a:t>
            </a:r>
          </a:p>
        </p:txBody>
      </p:sp>
      <p:pic>
        <p:nvPicPr>
          <p:cNvPr id="12290" name="Picture 2" descr="https://pic3.zhimg.com/80/v2-5b51943062471b34ad534d5be68e70f5_hd.jpg"/>
          <p:cNvPicPr>
            <a:picLocks noChangeAspect="1" noChangeArrowheads="1"/>
          </p:cNvPicPr>
          <p:nvPr/>
        </p:nvPicPr>
        <p:blipFill>
          <a:blip r:embed="rId2" cstate="print"/>
          <a:srcRect l="9075" t="15142" r="8537" b="14511"/>
          <a:stretch>
            <a:fillRect/>
          </a:stretch>
        </p:blipFill>
        <p:spPr bwMode="auto">
          <a:xfrm>
            <a:off x="818865" y="2702256"/>
            <a:ext cx="7487344" cy="2947917"/>
          </a:xfrm>
          <a:prstGeom prst="rect">
            <a:avLst/>
          </a:prstGeom>
          <a:noFill/>
        </p:spPr>
      </p:pic>
    </p:spTree>
  </p:cSld>
  <p:clrMapOvr>
    <a:masterClrMapping/>
  </p:clrMapOvr>
  <p:transition>
    <p:cover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资源的配置方式：市场经济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15</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440428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eaLnBrk="1" hangingPunct="1">
              <a:lnSpc>
                <a:spcPct val="120000"/>
              </a:lnSpc>
              <a:spcBef>
                <a:spcPts val="600"/>
              </a:spcBef>
              <a:spcAft>
                <a:spcPts val="600"/>
              </a:spcAft>
              <a:buNone/>
            </a:pPr>
            <a:r>
              <a:rPr lang="zh-CN" altLang="en-US" sz="2800" b="1" dirty="0">
                <a:solidFill>
                  <a:srgbClr val="0070C0"/>
                </a:solidFill>
                <a:latin typeface="微软雅黑" panose="020B0503020204020204" pitchFamily="34" charset="-122"/>
                <a:ea typeface="微软雅黑" panose="020B0503020204020204" pitchFamily="34" charset="-122"/>
              </a:rPr>
              <a:t>（</a:t>
            </a:r>
            <a:r>
              <a:rPr lang="en-US" altLang="zh-CN" sz="2800" b="1" dirty="0">
                <a:solidFill>
                  <a:srgbClr val="0070C0"/>
                </a:solidFill>
                <a:latin typeface="微软雅黑" panose="020B0503020204020204" pitchFamily="34" charset="-122"/>
                <a:ea typeface="微软雅黑" panose="020B0503020204020204" pitchFamily="34" charset="-122"/>
              </a:rPr>
              <a:t>2</a:t>
            </a:r>
            <a:r>
              <a:rPr lang="zh-CN" altLang="en-US" sz="2800" b="1" dirty="0">
                <a:solidFill>
                  <a:srgbClr val="0070C0"/>
                </a:solidFill>
                <a:latin typeface="微软雅黑" panose="020B0503020204020204" pitchFamily="34" charset="-122"/>
                <a:ea typeface="微软雅黑" panose="020B0503020204020204" pitchFamily="34" charset="-122"/>
              </a:rPr>
              <a:t>）市场：与计划经济由政府决定一切资源的使用与分配不同，市场经济由价格体系决定一切资源的使用与分配。价格体系主要包括：</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None/>
            </a:pPr>
            <a:r>
              <a:rPr lang="en-US" altLang="zh-CN" sz="2800" b="1" dirty="0">
                <a:solidFill>
                  <a:srgbClr val="0070C0"/>
                </a:solidFill>
                <a:latin typeface="微软雅黑" panose="020B0503020204020204" pitchFamily="34" charset="-122"/>
                <a:ea typeface="微软雅黑" panose="020B0503020204020204" pitchFamily="34" charset="-122"/>
              </a:rPr>
              <a:t>1. </a:t>
            </a:r>
            <a:r>
              <a:rPr lang="zh-CN" altLang="en-US" sz="2800" b="1" dirty="0">
                <a:solidFill>
                  <a:srgbClr val="0070C0"/>
                </a:solidFill>
                <a:latin typeface="微软雅黑" panose="020B0503020204020204" pitchFamily="34" charset="-122"/>
                <a:ea typeface="微软雅黑" panose="020B0503020204020204" pitchFamily="34" charset="-122"/>
              </a:rPr>
              <a:t>产品市场：产品价格；</a:t>
            </a:r>
            <a:r>
              <a:rPr lang="en-US" altLang="zh-CN" sz="2800" b="1" dirty="0">
                <a:solidFill>
                  <a:srgbClr val="0070C0"/>
                </a:solidFill>
                <a:latin typeface="微软雅黑" panose="020B0503020204020204" pitchFamily="34" charset="-122"/>
                <a:ea typeface="微软雅黑" panose="020B0503020204020204" pitchFamily="34" charset="-122"/>
              </a:rPr>
              <a:t>2.</a:t>
            </a:r>
            <a:r>
              <a:rPr lang="zh-CN" altLang="en-US" sz="2800" b="1" dirty="0">
                <a:solidFill>
                  <a:srgbClr val="0070C0"/>
                </a:solidFill>
                <a:latin typeface="微软雅黑" panose="020B0503020204020204" pitchFamily="34" charset="-122"/>
                <a:ea typeface="微软雅黑" panose="020B0503020204020204" pitchFamily="34" charset="-122"/>
              </a:rPr>
              <a:t> 劳动市场：工资；</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None/>
            </a:pPr>
            <a:r>
              <a:rPr lang="en-US" altLang="zh-CN" sz="2800" b="1" dirty="0">
                <a:solidFill>
                  <a:srgbClr val="0070C0"/>
                </a:solidFill>
                <a:latin typeface="微软雅黑" panose="020B0503020204020204" pitchFamily="34" charset="-122"/>
                <a:ea typeface="微软雅黑" panose="020B0503020204020204" pitchFamily="34" charset="-122"/>
              </a:rPr>
              <a:t>3. </a:t>
            </a:r>
            <a:r>
              <a:rPr lang="zh-CN" altLang="en-US" sz="2800" b="1" dirty="0">
                <a:solidFill>
                  <a:srgbClr val="0070C0"/>
                </a:solidFill>
                <a:latin typeface="微软雅黑" panose="020B0503020204020204" pitchFamily="34" charset="-122"/>
                <a:ea typeface="微软雅黑" panose="020B0503020204020204" pitchFamily="34" charset="-122"/>
              </a:rPr>
              <a:t>资本市场：利息；</a:t>
            </a:r>
            <a:r>
              <a:rPr lang="en-US" altLang="zh-CN" sz="2800" b="1" dirty="0">
                <a:solidFill>
                  <a:srgbClr val="0070C0"/>
                </a:solidFill>
                <a:latin typeface="微软雅黑" panose="020B0503020204020204" pitchFamily="34" charset="-122"/>
                <a:ea typeface="微软雅黑" panose="020B0503020204020204" pitchFamily="34" charset="-122"/>
              </a:rPr>
              <a:t>4. </a:t>
            </a:r>
            <a:r>
              <a:rPr lang="zh-CN" altLang="en-US" sz="2800" b="1" dirty="0">
                <a:solidFill>
                  <a:srgbClr val="0070C0"/>
                </a:solidFill>
                <a:latin typeface="微软雅黑" panose="020B0503020204020204" pitchFamily="34" charset="-122"/>
                <a:ea typeface="微软雅黑" panose="020B0503020204020204" pitchFamily="34" charset="-122"/>
              </a:rPr>
              <a:t>土地（自然资源）市场：租金。</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2400"/>
              </a:spcBef>
              <a:spcAft>
                <a:spcPts val="600"/>
              </a:spcAft>
              <a:buNone/>
            </a:pPr>
            <a:r>
              <a:rPr lang="zh-CN" altLang="en-US" sz="2800" b="1" dirty="0">
                <a:solidFill>
                  <a:srgbClr val="FF0000"/>
                </a:solidFill>
                <a:latin typeface="微软雅黑" panose="020B0503020204020204" pitchFamily="34" charset="-122"/>
                <a:ea typeface="微软雅黑" panose="020B0503020204020204" pitchFamily="34" charset="-122"/>
              </a:rPr>
              <a:t>设想一下</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流浪地球</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中的经济体制改为市场经济，吴孟达、刘启、韩朵朵的家庭会有什么样的改变？</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cover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资源的配置方式：市场经济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16</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12293" name="Picture 5"/>
          <p:cNvPicPr>
            <a:picLocks noChangeAspect="1" noChangeArrowheads="1"/>
          </p:cNvPicPr>
          <p:nvPr/>
        </p:nvPicPr>
        <p:blipFill>
          <a:blip r:embed="rId2" cstate="print"/>
          <a:srcRect l="34581" t="15252" r="34351" b="17211"/>
          <a:stretch>
            <a:fillRect/>
          </a:stretch>
        </p:blipFill>
        <p:spPr bwMode="auto">
          <a:xfrm>
            <a:off x="0" y="1787858"/>
            <a:ext cx="1105469" cy="1351127"/>
          </a:xfrm>
          <a:prstGeom prst="rect">
            <a:avLst/>
          </a:prstGeom>
          <a:noFill/>
          <a:ln w="9525">
            <a:noFill/>
            <a:miter lim="800000"/>
            <a:headEnd/>
            <a:tailEnd/>
          </a:ln>
        </p:spPr>
      </p:pic>
      <p:pic>
        <p:nvPicPr>
          <p:cNvPr id="12294" name="Picture 6"/>
          <p:cNvPicPr>
            <a:picLocks noChangeAspect="1" noChangeArrowheads="1"/>
          </p:cNvPicPr>
          <p:nvPr/>
        </p:nvPicPr>
        <p:blipFill>
          <a:blip r:embed="rId3" cstate="print"/>
          <a:srcRect l="41223" t="52308" r="44210" b="15385"/>
          <a:stretch>
            <a:fillRect/>
          </a:stretch>
        </p:blipFill>
        <p:spPr bwMode="auto">
          <a:xfrm>
            <a:off x="0" y="3321445"/>
            <a:ext cx="1105468" cy="1378437"/>
          </a:xfrm>
          <a:prstGeom prst="rect">
            <a:avLst/>
          </a:prstGeom>
          <a:noFill/>
          <a:ln w="9525">
            <a:noFill/>
            <a:miter lim="800000"/>
            <a:headEnd/>
            <a:tailEnd/>
          </a:ln>
        </p:spPr>
      </p:pic>
      <p:sp>
        <p:nvSpPr>
          <p:cNvPr id="12" name="TextBox 11"/>
          <p:cNvSpPr txBox="1"/>
          <p:nvPr/>
        </p:nvSpPr>
        <p:spPr>
          <a:xfrm>
            <a:off x="0" y="1091820"/>
            <a:ext cx="3480179" cy="615553"/>
          </a:xfrm>
          <a:prstGeom prst="rect">
            <a:avLst/>
          </a:prstGeom>
          <a:noFill/>
        </p:spPr>
        <p:txBody>
          <a:bodyPr wrap="square" rtlCol="0">
            <a:spAutoFit/>
          </a:bodyPr>
          <a:lstStyle/>
          <a:p>
            <a:r>
              <a:rPr lang="zh-CN" altLang="en-US" b="1" dirty="0">
                <a:solidFill>
                  <a:srgbClr val="005EA4"/>
                </a:solidFill>
              </a:rPr>
              <a:t>需求</a:t>
            </a:r>
          </a:p>
        </p:txBody>
      </p:sp>
      <p:sp>
        <p:nvSpPr>
          <p:cNvPr id="13" name="TextBox 12"/>
          <p:cNvSpPr txBox="1"/>
          <p:nvPr/>
        </p:nvSpPr>
        <p:spPr>
          <a:xfrm>
            <a:off x="1380697" y="1926609"/>
            <a:ext cx="1963004" cy="1077218"/>
          </a:xfrm>
          <a:prstGeom prst="rect">
            <a:avLst/>
          </a:prstGeom>
          <a:noFill/>
        </p:spPr>
        <p:txBody>
          <a:bodyPr wrap="square" rtlCol="0">
            <a:spAutoFit/>
          </a:bodyPr>
          <a:lstStyle/>
          <a:p>
            <a:r>
              <a:rPr lang="zh-CN" altLang="en-US" sz="3200" b="1" dirty="0">
                <a:solidFill>
                  <a:srgbClr val="005EA4"/>
                </a:solidFill>
              </a:rPr>
              <a:t>吴孟达：</a:t>
            </a:r>
            <a:r>
              <a:rPr lang="en-US" altLang="zh-CN" sz="3200" b="1" dirty="0">
                <a:solidFill>
                  <a:srgbClr val="005EA4"/>
                </a:solidFill>
              </a:rPr>
              <a:t>VR</a:t>
            </a:r>
            <a:r>
              <a:rPr lang="zh-CN" altLang="en-US" sz="3200" b="1" dirty="0">
                <a:solidFill>
                  <a:srgbClr val="005EA4"/>
                </a:solidFill>
              </a:rPr>
              <a:t>电影</a:t>
            </a:r>
          </a:p>
        </p:txBody>
      </p:sp>
      <p:sp>
        <p:nvSpPr>
          <p:cNvPr id="14" name="TextBox 13"/>
          <p:cNvSpPr txBox="1"/>
          <p:nvPr/>
        </p:nvSpPr>
        <p:spPr>
          <a:xfrm>
            <a:off x="1260143" y="3443785"/>
            <a:ext cx="1963004" cy="1077218"/>
          </a:xfrm>
          <a:prstGeom prst="rect">
            <a:avLst/>
          </a:prstGeom>
          <a:noFill/>
        </p:spPr>
        <p:txBody>
          <a:bodyPr wrap="square" rtlCol="0">
            <a:spAutoFit/>
          </a:bodyPr>
          <a:lstStyle/>
          <a:p>
            <a:r>
              <a:rPr lang="zh-CN" altLang="en-US" sz="3200" b="1" dirty="0">
                <a:solidFill>
                  <a:srgbClr val="005EA4"/>
                </a:solidFill>
              </a:rPr>
              <a:t>韩朵朵：地面旅游</a:t>
            </a:r>
          </a:p>
        </p:txBody>
      </p:sp>
      <p:sp>
        <p:nvSpPr>
          <p:cNvPr id="15" name="TextBox 14"/>
          <p:cNvSpPr txBox="1"/>
          <p:nvPr/>
        </p:nvSpPr>
        <p:spPr>
          <a:xfrm>
            <a:off x="1221473" y="4715300"/>
            <a:ext cx="1963004" cy="1569660"/>
          </a:xfrm>
          <a:prstGeom prst="rect">
            <a:avLst/>
          </a:prstGeom>
          <a:noFill/>
        </p:spPr>
        <p:txBody>
          <a:bodyPr wrap="square" rtlCol="0">
            <a:spAutoFit/>
          </a:bodyPr>
          <a:lstStyle/>
          <a:p>
            <a:r>
              <a:rPr lang="zh-CN" altLang="en-US" sz="3200" b="1" dirty="0">
                <a:solidFill>
                  <a:srgbClr val="005EA4"/>
                </a:solidFill>
              </a:rPr>
              <a:t>日本驾驶员：米饭、味噌汤</a:t>
            </a:r>
          </a:p>
        </p:txBody>
      </p:sp>
      <p:pic>
        <p:nvPicPr>
          <p:cNvPr id="12295" name="Picture 7"/>
          <p:cNvPicPr>
            <a:picLocks noChangeAspect="1" noChangeArrowheads="1"/>
          </p:cNvPicPr>
          <p:nvPr/>
        </p:nvPicPr>
        <p:blipFill>
          <a:blip r:embed="rId4" cstate="print"/>
          <a:srcRect l="37658" t="33269" r="41939" b="25385"/>
          <a:stretch>
            <a:fillRect/>
          </a:stretch>
        </p:blipFill>
        <p:spPr bwMode="auto">
          <a:xfrm>
            <a:off x="0" y="4899547"/>
            <a:ext cx="1102100" cy="1255594"/>
          </a:xfrm>
          <a:prstGeom prst="rect">
            <a:avLst/>
          </a:prstGeom>
          <a:noFill/>
          <a:ln w="9525">
            <a:noFill/>
            <a:miter lim="800000"/>
            <a:headEnd/>
            <a:tailEnd/>
          </a:ln>
        </p:spPr>
      </p:pic>
      <p:sp>
        <p:nvSpPr>
          <p:cNvPr id="17" name="TextBox 16"/>
          <p:cNvSpPr txBox="1"/>
          <p:nvPr/>
        </p:nvSpPr>
        <p:spPr>
          <a:xfrm>
            <a:off x="7478973" y="1080446"/>
            <a:ext cx="1228299" cy="615553"/>
          </a:xfrm>
          <a:prstGeom prst="rect">
            <a:avLst/>
          </a:prstGeom>
          <a:noFill/>
        </p:spPr>
        <p:txBody>
          <a:bodyPr wrap="square" rtlCol="0">
            <a:spAutoFit/>
          </a:bodyPr>
          <a:lstStyle/>
          <a:p>
            <a:r>
              <a:rPr lang="zh-CN" altLang="en-US" b="1" dirty="0">
                <a:solidFill>
                  <a:srgbClr val="005EA4"/>
                </a:solidFill>
              </a:rPr>
              <a:t>供给</a:t>
            </a:r>
          </a:p>
        </p:txBody>
      </p:sp>
      <p:sp>
        <p:nvSpPr>
          <p:cNvPr id="16" name="TextBox 15"/>
          <p:cNvSpPr txBox="1"/>
          <p:nvPr/>
        </p:nvSpPr>
        <p:spPr>
          <a:xfrm>
            <a:off x="3591636" y="1096369"/>
            <a:ext cx="3480179" cy="615553"/>
          </a:xfrm>
          <a:prstGeom prst="rect">
            <a:avLst/>
          </a:prstGeom>
          <a:noFill/>
        </p:spPr>
        <p:txBody>
          <a:bodyPr wrap="square" rtlCol="0">
            <a:spAutoFit/>
          </a:bodyPr>
          <a:lstStyle/>
          <a:p>
            <a:r>
              <a:rPr lang="zh-CN" altLang="en-US" b="1" dirty="0">
                <a:solidFill>
                  <a:srgbClr val="FF0000"/>
                </a:solidFill>
              </a:rPr>
              <a:t>产品市场</a:t>
            </a:r>
          </a:p>
        </p:txBody>
      </p:sp>
      <p:sp>
        <p:nvSpPr>
          <p:cNvPr id="20" name="TextBox 19"/>
          <p:cNvSpPr txBox="1"/>
          <p:nvPr/>
        </p:nvSpPr>
        <p:spPr>
          <a:xfrm>
            <a:off x="3582534" y="2299647"/>
            <a:ext cx="1963004" cy="3046988"/>
          </a:xfrm>
          <a:prstGeom prst="rect">
            <a:avLst/>
          </a:prstGeom>
          <a:noFill/>
        </p:spPr>
        <p:txBody>
          <a:bodyPr wrap="square" rtlCol="0">
            <a:spAutoFit/>
          </a:bodyPr>
          <a:lstStyle/>
          <a:p>
            <a:r>
              <a:rPr lang="zh-CN" altLang="en-US" sz="3200" b="1" dirty="0">
                <a:solidFill>
                  <a:srgbClr val="FF0000"/>
                </a:solidFill>
              </a:rPr>
              <a:t>由产品的价格来决定产品生产多少、分配给谁。</a:t>
            </a:r>
          </a:p>
        </p:txBody>
      </p:sp>
      <p:sp>
        <p:nvSpPr>
          <p:cNvPr id="21" name="TextBox 20"/>
          <p:cNvSpPr txBox="1"/>
          <p:nvPr/>
        </p:nvSpPr>
        <p:spPr>
          <a:xfrm>
            <a:off x="6045958" y="1806053"/>
            <a:ext cx="3098042" cy="1569660"/>
          </a:xfrm>
          <a:prstGeom prst="rect">
            <a:avLst/>
          </a:prstGeom>
          <a:noFill/>
        </p:spPr>
        <p:txBody>
          <a:bodyPr wrap="square" rtlCol="0">
            <a:spAutoFit/>
          </a:bodyPr>
          <a:lstStyle/>
          <a:p>
            <a:r>
              <a:rPr lang="en-US" altLang="zh-CN" sz="3200" b="1" dirty="0">
                <a:solidFill>
                  <a:srgbClr val="005EA4"/>
                </a:solidFill>
              </a:rPr>
              <a:t>VR</a:t>
            </a:r>
            <a:r>
              <a:rPr lang="zh-CN" altLang="en-US" sz="3200" b="1" dirty="0">
                <a:solidFill>
                  <a:srgbClr val="005EA4"/>
                </a:solidFill>
              </a:rPr>
              <a:t>电影制片商免费提供电影，但是插播广告</a:t>
            </a:r>
          </a:p>
        </p:txBody>
      </p:sp>
      <p:sp>
        <p:nvSpPr>
          <p:cNvPr id="22" name="TextBox 21"/>
          <p:cNvSpPr txBox="1"/>
          <p:nvPr/>
        </p:nvSpPr>
        <p:spPr>
          <a:xfrm>
            <a:off x="5882185" y="3364173"/>
            <a:ext cx="3261815" cy="1569660"/>
          </a:xfrm>
          <a:prstGeom prst="rect">
            <a:avLst/>
          </a:prstGeom>
          <a:noFill/>
        </p:spPr>
        <p:txBody>
          <a:bodyPr wrap="square" rtlCol="0">
            <a:spAutoFit/>
          </a:bodyPr>
          <a:lstStyle/>
          <a:p>
            <a:r>
              <a:rPr lang="zh-CN" altLang="en-US" sz="3200" b="1" dirty="0">
                <a:solidFill>
                  <a:srgbClr val="005EA4"/>
                </a:solidFill>
              </a:rPr>
              <a:t>行星发动机一日游公司提供收费或公益旅游项目</a:t>
            </a:r>
          </a:p>
        </p:txBody>
      </p:sp>
      <p:sp>
        <p:nvSpPr>
          <p:cNvPr id="23" name="TextBox 22"/>
          <p:cNvSpPr txBox="1"/>
          <p:nvPr/>
        </p:nvSpPr>
        <p:spPr>
          <a:xfrm>
            <a:off x="5936777" y="4949587"/>
            <a:ext cx="3207224" cy="1077218"/>
          </a:xfrm>
          <a:prstGeom prst="rect">
            <a:avLst/>
          </a:prstGeom>
          <a:noFill/>
        </p:spPr>
        <p:txBody>
          <a:bodyPr wrap="square" rtlCol="0">
            <a:spAutoFit/>
          </a:bodyPr>
          <a:lstStyle/>
          <a:p>
            <a:r>
              <a:rPr lang="zh-CN" altLang="en-US" sz="3200" b="1" dirty="0">
                <a:solidFill>
                  <a:srgbClr val="005EA4"/>
                </a:solidFill>
              </a:rPr>
              <a:t>农业公司人造温室生产各类食品</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 calcmode="lin" valueType="num">
                                      <p:cBhvr additive="base">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22" grpId="0" build="allAtOnce"/>
      <p:bldP spid="23" grpId="0" build="allAtOnce"/>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资源的配置方式：市场经济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17</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12293" name="Picture 5"/>
          <p:cNvPicPr>
            <a:picLocks noChangeAspect="1" noChangeArrowheads="1"/>
          </p:cNvPicPr>
          <p:nvPr/>
        </p:nvPicPr>
        <p:blipFill>
          <a:blip r:embed="rId2" cstate="print"/>
          <a:srcRect l="34581" t="15252" r="34351" b="17211"/>
          <a:stretch>
            <a:fillRect/>
          </a:stretch>
        </p:blipFill>
        <p:spPr bwMode="auto">
          <a:xfrm>
            <a:off x="0" y="1787858"/>
            <a:ext cx="1105469" cy="1351127"/>
          </a:xfrm>
          <a:prstGeom prst="rect">
            <a:avLst/>
          </a:prstGeom>
          <a:noFill/>
          <a:ln w="9525">
            <a:noFill/>
            <a:miter lim="800000"/>
            <a:headEnd/>
            <a:tailEnd/>
          </a:ln>
        </p:spPr>
      </p:pic>
      <p:pic>
        <p:nvPicPr>
          <p:cNvPr id="12294" name="Picture 6"/>
          <p:cNvPicPr>
            <a:picLocks noChangeAspect="1" noChangeArrowheads="1"/>
          </p:cNvPicPr>
          <p:nvPr/>
        </p:nvPicPr>
        <p:blipFill>
          <a:blip r:embed="rId3" cstate="print"/>
          <a:srcRect l="41223" t="52308" r="44210" b="15385"/>
          <a:stretch>
            <a:fillRect/>
          </a:stretch>
        </p:blipFill>
        <p:spPr bwMode="auto">
          <a:xfrm>
            <a:off x="0" y="4795403"/>
            <a:ext cx="1105468" cy="1378437"/>
          </a:xfrm>
          <a:prstGeom prst="rect">
            <a:avLst/>
          </a:prstGeom>
          <a:noFill/>
          <a:ln w="9525">
            <a:noFill/>
            <a:miter lim="800000"/>
            <a:headEnd/>
            <a:tailEnd/>
          </a:ln>
        </p:spPr>
      </p:pic>
      <p:sp>
        <p:nvSpPr>
          <p:cNvPr id="12" name="TextBox 11"/>
          <p:cNvSpPr txBox="1"/>
          <p:nvPr/>
        </p:nvSpPr>
        <p:spPr>
          <a:xfrm>
            <a:off x="0" y="1091820"/>
            <a:ext cx="3480179" cy="615553"/>
          </a:xfrm>
          <a:prstGeom prst="rect">
            <a:avLst/>
          </a:prstGeom>
          <a:noFill/>
        </p:spPr>
        <p:txBody>
          <a:bodyPr wrap="square" rtlCol="0">
            <a:spAutoFit/>
          </a:bodyPr>
          <a:lstStyle/>
          <a:p>
            <a:r>
              <a:rPr lang="zh-CN" altLang="en-US" b="1" dirty="0">
                <a:solidFill>
                  <a:srgbClr val="005EA4"/>
                </a:solidFill>
              </a:rPr>
              <a:t>供给</a:t>
            </a:r>
          </a:p>
        </p:txBody>
      </p:sp>
      <p:sp>
        <p:nvSpPr>
          <p:cNvPr id="13" name="TextBox 12"/>
          <p:cNvSpPr txBox="1"/>
          <p:nvPr/>
        </p:nvSpPr>
        <p:spPr>
          <a:xfrm>
            <a:off x="1298810" y="1653654"/>
            <a:ext cx="1963004" cy="1569660"/>
          </a:xfrm>
          <a:prstGeom prst="rect">
            <a:avLst/>
          </a:prstGeom>
          <a:noFill/>
        </p:spPr>
        <p:txBody>
          <a:bodyPr wrap="square" rtlCol="0">
            <a:spAutoFit/>
          </a:bodyPr>
          <a:lstStyle/>
          <a:p>
            <a:r>
              <a:rPr lang="zh-CN" altLang="en-US" sz="3200" b="1" dirty="0">
                <a:solidFill>
                  <a:srgbClr val="005EA4"/>
                </a:solidFill>
              </a:rPr>
              <a:t>吴孟达：今年</a:t>
            </a:r>
            <a:r>
              <a:rPr lang="en-US" altLang="zh-CN" sz="3200" b="1" dirty="0">
                <a:solidFill>
                  <a:srgbClr val="005EA4"/>
                </a:solidFill>
              </a:rPr>
              <a:t>85</a:t>
            </a:r>
            <a:r>
              <a:rPr lang="zh-CN" altLang="en-US" sz="3200" b="1" dirty="0">
                <a:solidFill>
                  <a:srgbClr val="005EA4"/>
                </a:solidFill>
              </a:rPr>
              <a:t>岁，想退休</a:t>
            </a:r>
          </a:p>
        </p:txBody>
      </p:sp>
      <p:sp>
        <p:nvSpPr>
          <p:cNvPr id="14" name="TextBox 13"/>
          <p:cNvSpPr txBox="1"/>
          <p:nvPr/>
        </p:nvSpPr>
        <p:spPr>
          <a:xfrm>
            <a:off x="1232846" y="4658435"/>
            <a:ext cx="1963004" cy="1569660"/>
          </a:xfrm>
          <a:prstGeom prst="rect">
            <a:avLst/>
          </a:prstGeom>
          <a:noFill/>
        </p:spPr>
        <p:txBody>
          <a:bodyPr wrap="square" rtlCol="0">
            <a:spAutoFit/>
          </a:bodyPr>
          <a:lstStyle/>
          <a:p>
            <a:r>
              <a:rPr lang="zh-CN" altLang="en-US" sz="3200" b="1" dirty="0">
                <a:solidFill>
                  <a:srgbClr val="005EA4"/>
                </a:solidFill>
              </a:rPr>
              <a:t>韩朵朵：学表演，要寒暑假</a:t>
            </a:r>
          </a:p>
        </p:txBody>
      </p:sp>
      <p:sp>
        <p:nvSpPr>
          <p:cNvPr id="15" name="TextBox 14"/>
          <p:cNvSpPr txBox="1"/>
          <p:nvPr/>
        </p:nvSpPr>
        <p:spPr>
          <a:xfrm>
            <a:off x="1235120" y="3173103"/>
            <a:ext cx="1963004" cy="1569660"/>
          </a:xfrm>
          <a:prstGeom prst="rect">
            <a:avLst/>
          </a:prstGeom>
          <a:noFill/>
        </p:spPr>
        <p:txBody>
          <a:bodyPr wrap="square" rtlCol="0">
            <a:spAutoFit/>
          </a:bodyPr>
          <a:lstStyle/>
          <a:p>
            <a:r>
              <a:rPr lang="zh-CN" altLang="en-US" sz="3200" b="1" dirty="0">
                <a:solidFill>
                  <a:srgbClr val="005EA4"/>
                </a:solidFill>
              </a:rPr>
              <a:t>刘启：想开车，不当修理工</a:t>
            </a:r>
          </a:p>
        </p:txBody>
      </p:sp>
      <p:sp>
        <p:nvSpPr>
          <p:cNvPr id="17" name="TextBox 16"/>
          <p:cNvSpPr txBox="1"/>
          <p:nvPr/>
        </p:nvSpPr>
        <p:spPr>
          <a:xfrm>
            <a:off x="7478973" y="1080446"/>
            <a:ext cx="1228299" cy="615553"/>
          </a:xfrm>
          <a:prstGeom prst="rect">
            <a:avLst/>
          </a:prstGeom>
          <a:noFill/>
        </p:spPr>
        <p:txBody>
          <a:bodyPr wrap="square" rtlCol="0">
            <a:spAutoFit/>
          </a:bodyPr>
          <a:lstStyle/>
          <a:p>
            <a:r>
              <a:rPr lang="zh-CN" altLang="en-US" b="1" dirty="0">
                <a:solidFill>
                  <a:srgbClr val="005EA4"/>
                </a:solidFill>
              </a:rPr>
              <a:t>需求</a:t>
            </a:r>
          </a:p>
        </p:txBody>
      </p:sp>
      <p:sp>
        <p:nvSpPr>
          <p:cNvPr id="16" name="TextBox 15"/>
          <p:cNvSpPr txBox="1"/>
          <p:nvPr/>
        </p:nvSpPr>
        <p:spPr>
          <a:xfrm>
            <a:off x="1269242" y="1069074"/>
            <a:ext cx="6441743" cy="615553"/>
          </a:xfrm>
          <a:prstGeom prst="rect">
            <a:avLst/>
          </a:prstGeom>
          <a:noFill/>
        </p:spPr>
        <p:txBody>
          <a:bodyPr wrap="square" rtlCol="0">
            <a:spAutoFit/>
          </a:bodyPr>
          <a:lstStyle/>
          <a:p>
            <a:r>
              <a:rPr lang="zh-CN" altLang="en-US" b="1" dirty="0">
                <a:solidFill>
                  <a:srgbClr val="FF0000"/>
                </a:solidFill>
              </a:rPr>
              <a:t>要素市场：劳动（含人力资本）</a:t>
            </a:r>
          </a:p>
        </p:txBody>
      </p:sp>
      <p:pic>
        <p:nvPicPr>
          <p:cNvPr id="20" name="Picture 4"/>
          <p:cNvPicPr>
            <a:picLocks noChangeAspect="1" noChangeArrowheads="1"/>
          </p:cNvPicPr>
          <p:nvPr/>
        </p:nvPicPr>
        <p:blipFill>
          <a:blip r:embed="rId4" cstate="print"/>
          <a:srcRect l="22057" t="22692" r="48643" b="18077"/>
          <a:stretch>
            <a:fillRect/>
          </a:stretch>
        </p:blipFill>
        <p:spPr bwMode="auto">
          <a:xfrm>
            <a:off x="0" y="3343702"/>
            <a:ext cx="1106053" cy="1257064"/>
          </a:xfrm>
          <a:prstGeom prst="rect">
            <a:avLst/>
          </a:prstGeom>
          <a:noFill/>
          <a:ln w="9525">
            <a:noFill/>
            <a:miter lim="800000"/>
            <a:headEnd/>
            <a:tailEnd/>
          </a:ln>
        </p:spPr>
      </p:pic>
      <p:sp>
        <p:nvSpPr>
          <p:cNvPr id="21" name="TextBox 20"/>
          <p:cNvSpPr txBox="1"/>
          <p:nvPr/>
        </p:nvSpPr>
        <p:spPr>
          <a:xfrm>
            <a:off x="6337107" y="1737814"/>
            <a:ext cx="2806893" cy="1077218"/>
          </a:xfrm>
          <a:prstGeom prst="rect">
            <a:avLst/>
          </a:prstGeom>
          <a:noFill/>
        </p:spPr>
        <p:txBody>
          <a:bodyPr wrap="square" rtlCol="0">
            <a:spAutoFit/>
          </a:bodyPr>
          <a:lstStyle/>
          <a:p>
            <a:r>
              <a:rPr lang="zh-CN" altLang="en-US" sz="3200" b="1" dirty="0">
                <a:solidFill>
                  <a:srgbClr val="005EA4"/>
                </a:solidFill>
              </a:rPr>
              <a:t>可以退休，但司机月薪</a:t>
            </a:r>
            <a:r>
              <a:rPr lang="en-US" altLang="zh-CN" sz="3200" b="1" dirty="0">
                <a:solidFill>
                  <a:srgbClr val="005EA4"/>
                </a:solidFill>
              </a:rPr>
              <a:t>1</a:t>
            </a:r>
            <a:r>
              <a:rPr lang="zh-CN" altLang="en-US" sz="3200" b="1" dirty="0">
                <a:solidFill>
                  <a:srgbClr val="005EA4"/>
                </a:solidFill>
              </a:rPr>
              <a:t>万</a:t>
            </a:r>
          </a:p>
        </p:txBody>
      </p:sp>
      <p:sp>
        <p:nvSpPr>
          <p:cNvPr id="24" name="TextBox 23"/>
          <p:cNvSpPr txBox="1"/>
          <p:nvPr/>
        </p:nvSpPr>
        <p:spPr>
          <a:xfrm>
            <a:off x="6337107" y="3118515"/>
            <a:ext cx="2806893" cy="1077218"/>
          </a:xfrm>
          <a:prstGeom prst="rect">
            <a:avLst/>
          </a:prstGeom>
          <a:noFill/>
        </p:spPr>
        <p:txBody>
          <a:bodyPr wrap="square" rtlCol="0">
            <a:spAutoFit/>
          </a:bodyPr>
          <a:lstStyle/>
          <a:p>
            <a:r>
              <a:rPr lang="zh-CN" altLang="en-US" sz="3200" b="1" dirty="0">
                <a:solidFill>
                  <a:srgbClr val="005EA4"/>
                </a:solidFill>
              </a:rPr>
              <a:t>司机月薪</a:t>
            </a:r>
            <a:r>
              <a:rPr lang="en-US" altLang="zh-CN" sz="3200" b="1" dirty="0">
                <a:solidFill>
                  <a:srgbClr val="005EA4"/>
                </a:solidFill>
              </a:rPr>
              <a:t>1</a:t>
            </a:r>
            <a:r>
              <a:rPr lang="zh-CN" altLang="en-US" sz="3200" b="1" dirty="0">
                <a:solidFill>
                  <a:srgbClr val="005EA4"/>
                </a:solidFill>
              </a:rPr>
              <a:t>万</a:t>
            </a:r>
            <a:endParaRPr lang="en-US" altLang="zh-CN" sz="3200" b="1" dirty="0">
              <a:solidFill>
                <a:srgbClr val="005EA4"/>
              </a:solidFill>
            </a:endParaRPr>
          </a:p>
          <a:p>
            <a:r>
              <a:rPr lang="zh-CN" altLang="en-US" sz="3200" b="1" dirty="0">
                <a:solidFill>
                  <a:srgbClr val="005EA4"/>
                </a:solidFill>
              </a:rPr>
              <a:t>，修理工</a:t>
            </a:r>
            <a:r>
              <a:rPr lang="en-US" altLang="zh-CN" sz="3200" b="1" dirty="0">
                <a:solidFill>
                  <a:srgbClr val="005EA4"/>
                </a:solidFill>
              </a:rPr>
              <a:t>2</a:t>
            </a:r>
            <a:r>
              <a:rPr lang="zh-CN" altLang="en-US" sz="3200" b="1" dirty="0">
                <a:solidFill>
                  <a:srgbClr val="005EA4"/>
                </a:solidFill>
              </a:rPr>
              <a:t>万</a:t>
            </a:r>
          </a:p>
        </p:txBody>
      </p:sp>
      <p:sp>
        <p:nvSpPr>
          <p:cNvPr id="25" name="TextBox 24"/>
          <p:cNvSpPr txBox="1"/>
          <p:nvPr/>
        </p:nvSpPr>
        <p:spPr>
          <a:xfrm>
            <a:off x="6337107" y="4649338"/>
            <a:ext cx="2806893" cy="1569660"/>
          </a:xfrm>
          <a:prstGeom prst="rect">
            <a:avLst/>
          </a:prstGeom>
          <a:noFill/>
        </p:spPr>
        <p:txBody>
          <a:bodyPr wrap="square" rtlCol="0">
            <a:spAutoFit/>
          </a:bodyPr>
          <a:lstStyle/>
          <a:p>
            <a:r>
              <a:rPr lang="zh-CN" altLang="en-US" sz="3200" b="1" dirty="0">
                <a:solidFill>
                  <a:srgbClr val="005EA4"/>
                </a:solidFill>
              </a:rPr>
              <a:t>读理工科就业率高，艺术专业难找工作。</a:t>
            </a:r>
          </a:p>
        </p:txBody>
      </p:sp>
      <p:sp>
        <p:nvSpPr>
          <p:cNvPr id="22" name="TextBox 21"/>
          <p:cNvSpPr txBox="1"/>
          <p:nvPr/>
        </p:nvSpPr>
        <p:spPr>
          <a:xfrm>
            <a:off x="3759954" y="2053987"/>
            <a:ext cx="1963004" cy="4031873"/>
          </a:xfrm>
          <a:prstGeom prst="rect">
            <a:avLst/>
          </a:prstGeom>
          <a:noFill/>
        </p:spPr>
        <p:txBody>
          <a:bodyPr wrap="square" rtlCol="0">
            <a:spAutoFit/>
          </a:bodyPr>
          <a:lstStyle/>
          <a:p>
            <a:r>
              <a:rPr lang="zh-CN" altLang="en-US" sz="3200" b="1" dirty="0">
                <a:solidFill>
                  <a:srgbClr val="FF0000"/>
                </a:solidFill>
              </a:rPr>
              <a:t>由劳动的价格</a:t>
            </a:r>
            <a:r>
              <a:rPr lang="en-US" altLang="zh-CN" sz="3200" b="1" dirty="0">
                <a:solidFill>
                  <a:srgbClr val="FF0000"/>
                </a:solidFill>
              </a:rPr>
              <a:t>——</a:t>
            </a:r>
            <a:r>
              <a:rPr lang="zh-CN" altLang="en-US" sz="3200" b="1" dirty="0">
                <a:solidFill>
                  <a:srgbClr val="FF0000"/>
                </a:solidFill>
              </a:rPr>
              <a:t>工资来决定你愿意从事何种职业，投资何种人力资本。</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
                                            <p:txEl>
                                              <p:pRg st="0" end="0"/>
                                            </p:txEl>
                                          </p:spTgt>
                                        </p:tgtEl>
                                        <p:attrNameLst>
                                          <p:attrName>style.visibility</p:attrName>
                                        </p:attrNameLst>
                                      </p:cBhvr>
                                      <p:to>
                                        <p:strVal val="visible"/>
                                      </p:to>
                                    </p:set>
                                    <p:anim calcmode="lin" valueType="num">
                                      <p:cBhvr additive="base">
                                        <p:cTn id="1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4">
                                            <p:txEl>
                                              <p:pRg st="1" end="1"/>
                                            </p:txEl>
                                          </p:spTgt>
                                        </p:tgtEl>
                                        <p:attrNameLst>
                                          <p:attrName>style.visibility</p:attrName>
                                        </p:attrNameLst>
                                      </p:cBhvr>
                                      <p:to>
                                        <p:strVal val="visible"/>
                                      </p:to>
                                    </p:set>
                                    <p:anim calcmode="lin" valueType="num">
                                      <p:cBhvr additive="base">
                                        <p:cTn id="17" dur="500" fill="hold"/>
                                        <p:tgtEl>
                                          <p:spTgt spid="24">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5">
                                            <p:txEl>
                                              <p:pRg st="0" end="0"/>
                                            </p:txEl>
                                          </p:spTgt>
                                        </p:tgtEl>
                                        <p:attrNameLst>
                                          <p:attrName>style.visibility</p:attrName>
                                        </p:attrNameLst>
                                      </p:cBhvr>
                                      <p:to>
                                        <p:strVal val="visible"/>
                                      </p:to>
                                    </p:set>
                                    <p:anim calcmode="lin" valueType="num">
                                      <p:cBhvr additive="base">
                                        <p:cTn id="2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24" grpId="0" build="allAtOnce"/>
      <p:bldP spid="25" grpId="0" build="allAtOnce"/>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资源的配置方式：市场经济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18</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12293" name="Picture 5"/>
          <p:cNvPicPr>
            <a:picLocks noChangeAspect="1" noChangeArrowheads="1"/>
          </p:cNvPicPr>
          <p:nvPr/>
        </p:nvPicPr>
        <p:blipFill>
          <a:blip r:embed="rId2" cstate="print"/>
          <a:srcRect l="34581" t="15252" r="34351" b="17211"/>
          <a:stretch>
            <a:fillRect/>
          </a:stretch>
        </p:blipFill>
        <p:spPr bwMode="auto">
          <a:xfrm>
            <a:off x="0" y="1787858"/>
            <a:ext cx="1105469" cy="1351127"/>
          </a:xfrm>
          <a:prstGeom prst="rect">
            <a:avLst/>
          </a:prstGeom>
          <a:noFill/>
          <a:ln w="9525">
            <a:noFill/>
            <a:miter lim="800000"/>
            <a:headEnd/>
            <a:tailEnd/>
          </a:ln>
        </p:spPr>
      </p:pic>
      <p:pic>
        <p:nvPicPr>
          <p:cNvPr id="12294" name="Picture 6"/>
          <p:cNvPicPr>
            <a:picLocks noChangeAspect="1" noChangeArrowheads="1"/>
          </p:cNvPicPr>
          <p:nvPr/>
        </p:nvPicPr>
        <p:blipFill>
          <a:blip r:embed="rId3" cstate="print"/>
          <a:srcRect l="41223" t="52308" r="44210" b="15385"/>
          <a:stretch>
            <a:fillRect/>
          </a:stretch>
        </p:blipFill>
        <p:spPr bwMode="auto">
          <a:xfrm>
            <a:off x="8038532" y="4372322"/>
            <a:ext cx="1105468" cy="1378437"/>
          </a:xfrm>
          <a:prstGeom prst="rect">
            <a:avLst/>
          </a:prstGeom>
          <a:noFill/>
          <a:ln w="9525">
            <a:noFill/>
            <a:miter lim="800000"/>
            <a:headEnd/>
            <a:tailEnd/>
          </a:ln>
        </p:spPr>
      </p:pic>
      <p:sp>
        <p:nvSpPr>
          <p:cNvPr id="12" name="TextBox 11"/>
          <p:cNvSpPr txBox="1"/>
          <p:nvPr/>
        </p:nvSpPr>
        <p:spPr>
          <a:xfrm>
            <a:off x="0" y="1091820"/>
            <a:ext cx="3480179" cy="615553"/>
          </a:xfrm>
          <a:prstGeom prst="rect">
            <a:avLst/>
          </a:prstGeom>
          <a:noFill/>
        </p:spPr>
        <p:txBody>
          <a:bodyPr wrap="square" rtlCol="0">
            <a:spAutoFit/>
          </a:bodyPr>
          <a:lstStyle/>
          <a:p>
            <a:r>
              <a:rPr lang="zh-CN" altLang="en-US" b="1" dirty="0">
                <a:solidFill>
                  <a:srgbClr val="005EA4"/>
                </a:solidFill>
              </a:rPr>
              <a:t>供给</a:t>
            </a:r>
          </a:p>
        </p:txBody>
      </p:sp>
      <p:sp>
        <p:nvSpPr>
          <p:cNvPr id="13" name="TextBox 12"/>
          <p:cNvSpPr txBox="1"/>
          <p:nvPr/>
        </p:nvSpPr>
        <p:spPr>
          <a:xfrm>
            <a:off x="1257867" y="1899314"/>
            <a:ext cx="1963004" cy="1077218"/>
          </a:xfrm>
          <a:prstGeom prst="rect">
            <a:avLst/>
          </a:prstGeom>
          <a:noFill/>
        </p:spPr>
        <p:txBody>
          <a:bodyPr wrap="square" rtlCol="0">
            <a:spAutoFit/>
          </a:bodyPr>
          <a:lstStyle/>
          <a:p>
            <a:r>
              <a:rPr lang="zh-CN" altLang="en-US" sz="3200" b="1" dirty="0">
                <a:solidFill>
                  <a:srgbClr val="005EA4"/>
                </a:solidFill>
              </a:rPr>
              <a:t>攒了</a:t>
            </a:r>
            <a:r>
              <a:rPr lang="en-US" altLang="zh-CN" sz="3200" b="1" dirty="0">
                <a:solidFill>
                  <a:srgbClr val="005EA4"/>
                </a:solidFill>
              </a:rPr>
              <a:t>10</a:t>
            </a:r>
            <a:r>
              <a:rPr lang="zh-CN" altLang="en-US" sz="3200" b="1" dirty="0">
                <a:solidFill>
                  <a:srgbClr val="005EA4"/>
                </a:solidFill>
              </a:rPr>
              <a:t>万养老的钱</a:t>
            </a:r>
          </a:p>
        </p:txBody>
      </p:sp>
      <p:sp>
        <p:nvSpPr>
          <p:cNvPr id="14" name="TextBox 13"/>
          <p:cNvSpPr txBox="1"/>
          <p:nvPr/>
        </p:nvSpPr>
        <p:spPr>
          <a:xfrm>
            <a:off x="5695663" y="1642280"/>
            <a:ext cx="1963004" cy="2554545"/>
          </a:xfrm>
          <a:prstGeom prst="rect">
            <a:avLst/>
          </a:prstGeom>
          <a:noFill/>
        </p:spPr>
        <p:txBody>
          <a:bodyPr wrap="square" rtlCol="0">
            <a:spAutoFit/>
          </a:bodyPr>
          <a:lstStyle/>
          <a:p>
            <a:r>
              <a:rPr lang="zh-CN" altLang="en-US" sz="3200" b="1" dirty="0">
                <a:solidFill>
                  <a:srgbClr val="005EA4"/>
                </a:solidFill>
              </a:rPr>
              <a:t>需要钱投资建造行星发动机</a:t>
            </a:r>
            <a:endParaRPr lang="en-US" altLang="zh-CN" sz="3200" b="1" dirty="0">
              <a:solidFill>
                <a:srgbClr val="005EA4"/>
              </a:solidFill>
            </a:endParaRPr>
          </a:p>
          <a:p>
            <a:r>
              <a:rPr lang="zh-CN" altLang="en-US" sz="3200" b="1" dirty="0">
                <a:solidFill>
                  <a:srgbClr val="005EA4"/>
                </a:solidFill>
              </a:rPr>
              <a:t>（发行债券股票）</a:t>
            </a:r>
          </a:p>
        </p:txBody>
      </p:sp>
      <p:sp>
        <p:nvSpPr>
          <p:cNvPr id="15" name="TextBox 14"/>
          <p:cNvSpPr txBox="1"/>
          <p:nvPr/>
        </p:nvSpPr>
        <p:spPr>
          <a:xfrm>
            <a:off x="1289711" y="4305867"/>
            <a:ext cx="1963004" cy="1569660"/>
          </a:xfrm>
          <a:prstGeom prst="rect">
            <a:avLst/>
          </a:prstGeom>
          <a:noFill/>
        </p:spPr>
        <p:txBody>
          <a:bodyPr wrap="square" rtlCol="0">
            <a:spAutoFit/>
          </a:bodyPr>
          <a:lstStyle/>
          <a:p>
            <a:r>
              <a:rPr lang="zh-CN" altLang="en-US" sz="3200" b="1" dirty="0">
                <a:solidFill>
                  <a:srgbClr val="005EA4"/>
                </a:solidFill>
              </a:rPr>
              <a:t>存了</a:t>
            </a:r>
            <a:r>
              <a:rPr lang="en-US" altLang="zh-CN" sz="3200" b="1" dirty="0">
                <a:solidFill>
                  <a:srgbClr val="005EA4"/>
                </a:solidFill>
              </a:rPr>
              <a:t>2</a:t>
            </a:r>
            <a:r>
              <a:rPr lang="zh-CN" altLang="en-US" sz="3200" b="1" dirty="0">
                <a:solidFill>
                  <a:srgbClr val="005EA4"/>
                </a:solidFill>
              </a:rPr>
              <a:t>万去别的地下城旅游</a:t>
            </a:r>
          </a:p>
        </p:txBody>
      </p:sp>
      <p:sp>
        <p:nvSpPr>
          <p:cNvPr id="17" name="TextBox 16"/>
          <p:cNvSpPr txBox="1"/>
          <p:nvPr/>
        </p:nvSpPr>
        <p:spPr>
          <a:xfrm>
            <a:off x="7478973" y="1080446"/>
            <a:ext cx="1228299" cy="615553"/>
          </a:xfrm>
          <a:prstGeom prst="rect">
            <a:avLst/>
          </a:prstGeom>
          <a:noFill/>
        </p:spPr>
        <p:txBody>
          <a:bodyPr wrap="square" rtlCol="0">
            <a:spAutoFit/>
          </a:bodyPr>
          <a:lstStyle/>
          <a:p>
            <a:r>
              <a:rPr lang="zh-CN" altLang="en-US" b="1" dirty="0">
                <a:solidFill>
                  <a:srgbClr val="005EA4"/>
                </a:solidFill>
              </a:rPr>
              <a:t>需求</a:t>
            </a:r>
          </a:p>
        </p:txBody>
      </p:sp>
      <p:sp>
        <p:nvSpPr>
          <p:cNvPr id="16" name="TextBox 15"/>
          <p:cNvSpPr txBox="1"/>
          <p:nvPr/>
        </p:nvSpPr>
        <p:spPr>
          <a:xfrm>
            <a:off x="2961565" y="1096368"/>
            <a:ext cx="3507474" cy="615553"/>
          </a:xfrm>
          <a:prstGeom prst="rect">
            <a:avLst/>
          </a:prstGeom>
          <a:noFill/>
        </p:spPr>
        <p:txBody>
          <a:bodyPr wrap="square" rtlCol="0">
            <a:spAutoFit/>
          </a:bodyPr>
          <a:lstStyle/>
          <a:p>
            <a:r>
              <a:rPr lang="zh-CN" altLang="en-US" b="1" dirty="0">
                <a:solidFill>
                  <a:srgbClr val="FF0000"/>
                </a:solidFill>
              </a:rPr>
              <a:t>要素市场：资本</a:t>
            </a:r>
          </a:p>
        </p:txBody>
      </p:sp>
      <p:pic>
        <p:nvPicPr>
          <p:cNvPr id="1027" name="Picture 3" descr="C:\Users\Administrator\Desktop\p2542069702.jpg"/>
          <p:cNvPicPr>
            <a:picLocks noChangeAspect="1" noChangeArrowheads="1"/>
          </p:cNvPicPr>
          <p:nvPr/>
        </p:nvPicPr>
        <p:blipFill>
          <a:blip r:embed="rId4" cstate="print"/>
          <a:srcRect l="31343" r="45702"/>
          <a:stretch>
            <a:fillRect/>
          </a:stretch>
        </p:blipFill>
        <p:spPr bwMode="auto">
          <a:xfrm>
            <a:off x="7882407" y="1815152"/>
            <a:ext cx="1261593" cy="2130793"/>
          </a:xfrm>
          <a:prstGeom prst="rect">
            <a:avLst/>
          </a:prstGeom>
          <a:noFill/>
        </p:spPr>
      </p:pic>
      <p:pic>
        <p:nvPicPr>
          <p:cNvPr id="20" name="Picture 4"/>
          <p:cNvPicPr>
            <a:picLocks noChangeAspect="1" noChangeArrowheads="1"/>
          </p:cNvPicPr>
          <p:nvPr/>
        </p:nvPicPr>
        <p:blipFill>
          <a:blip r:embed="rId5" cstate="print"/>
          <a:srcRect l="22057" t="22692" r="48643" b="18077"/>
          <a:stretch>
            <a:fillRect/>
          </a:stretch>
        </p:blipFill>
        <p:spPr bwMode="auto">
          <a:xfrm>
            <a:off x="0" y="4449171"/>
            <a:ext cx="1106053" cy="1257064"/>
          </a:xfrm>
          <a:prstGeom prst="rect">
            <a:avLst/>
          </a:prstGeom>
          <a:noFill/>
          <a:ln w="9525">
            <a:noFill/>
            <a:miter lim="800000"/>
            <a:headEnd/>
            <a:tailEnd/>
          </a:ln>
        </p:spPr>
      </p:pic>
      <p:sp>
        <p:nvSpPr>
          <p:cNvPr id="18" name="TextBox 17"/>
          <p:cNvSpPr txBox="1"/>
          <p:nvPr/>
        </p:nvSpPr>
        <p:spPr>
          <a:xfrm>
            <a:off x="5768452" y="4198960"/>
            <a:ext cx="1963004" cy="2062103"/>
          </a:xfrm>
          <a:prstGeom prst="rect">
            <a:avLst/>
          </a:prstGeom>
          <a:noFill/>
        </p:spPr>
        <p:txBody>
          <a:bodyPr wrap="square" rtlCol="0">
            <a:spAutoFit/>
          </a:bodyPr>
          <a:lstStyle/>
          <a:p>
            <a:r>
              <a:rPr lang="zh-CN" altLang="en-US" sz="3200" b="1" dirty="0">
                <a:solidFill>
                  <a:srgbClr val="005EA4"/>
                </a:solidFill>
              </a:rPr>
              <a:t>想贷款读北京电影学院（银行贷款）</a:t>
            </a:r>
          </a:p>
        </p:txBody>
      </p:sp>
      <p:sp>
        <p:nvSpPr>
          <p:cNvPr id="21" name="TextBox 20"/>
          <p:cNvSpPr txBox="1"/>
          <p:nvPr/>
        </p:nvSpPr>
        <p:spPr>
          <a:xfrm>
            <a:off x="3432408" y="2094931"/>
            <a:ext cx="1963004" cy="3539430"/>
          </a:xfrm>
          <a:prstGeom prst="rect">
            <a:avLst/>
          </a:prstGeom>
          <a:noFill/>
        </p:spPr>
        <p:txBody>
          <a:bodyPr wrap="square" rtlCol="0">
            <a:spAutoFit/>
          </a:bodyPr>
          <a:lstStyle/>
          <a:p>
            <a:r>
              <a:rPr lang="zh-CN" altLang="en-US" sz="3200" b="1" dirty="0">
                <a:solidFill>
                  <a:srgbClr val="FF0000"/>
                </a:solidFill>
              </a:rPr>
              <a:t>由资本的价格</a:t>
            </a:r>
            <a:r>
              <a:rPr lang="en-US" altLang="zh-CN" sz="3200" b="1" dirty="0">
                <a:solidFill>
                  <a:srgbClr val="FF0000"/>
                </a:solidFill>
              </a:rPr>
              <a:t>——</a:t>
            </a:r>
            <a:r>
              <a:rPr lang="zh-CN" altLang="en-US" sz="3200" b="1" dirty="0">
                <a:solidFill>
                  <a:srgbClr val="FF0000"/>
                </a:solidFill>
              </a:rPr>
              <a:t>利息来决定这笔钱是作何用途，提供给谁。</a:t>
            </a:r>
          </a:p>
        </p:txBody>
      </p:sp>
    </p:spTree>
  </p:cSld>
  <p:clrMapOvr>
    <a:masterClrMapping/>
  </p:clrMapOvr>
  <p:transition>
    <p:cover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资源的配置方式：市场经济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19</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246836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eaLnBrk="1" hangingPunct="1">
              <a:lnSpc>
                <a:spcPct val="120000"/>
              </a:lnSpc>
              <a:spcBef>
                <a:spcPts val="600"/>
              </a:spcBef>
              <a:spcAft>
                <a:spcPts val="600"/>
              </a:spcAft>
              <a:buNone/>
            </a:pPr>
            <a:r>
              <a:rPr lang="zh-CN" altLang="en-US" sz="2800" b="1" dirty="0">
                <a:latin typeface="微软雅黑" panose="020B0503020204020204" pitchFamily="34" charset="-122"/>
                <a:ea typeface="微软雅黑" panose="020B0503020204020204" pitchFamily="34" charset="-122"/>
              </a:rPr>
              <a:t>看了上述市场经济与计划经济的比较，</a:t>
            </a:r>
            <a:endParaRPr lang="en-US" altLang="zh-CN" sz="2800" b="1" dirty="0">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None/>
            </a:pP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你觉得现实生活中市场经济好，还是计划经济好？</a:t>
            </a:r>
            <a:endParaRPr lang="en-US" altLang="zh-CN" sz="2800" b="1" dirty="0">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None/>
            </a:pPr>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你觉得</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流浪地球</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中的经济体制是市场经济好，还是计划经济好？</a:t>
            </a:r>
            <a:endParaRPr lang="en-US" altLang="zh-CN" sz="2800" b="1" dirty="0">
              <a:latin typeface="微软雅黑" panose="020B0503020204020204" pitchFamily="34" charset="-122"/>
              <a:ea typeface="微软雅黑" panose="020B0503020204020204" pitchFamily="34" charset="-122"/>
            </a:endParaRPr>
          </a:p>
        </p:txBody>
      </p:sp>
      <p:sp>
        <p:nvSpPr>
          <p:cNvPr id="8" name="矩形 7"/>
          <p:cNvSpPr/>
          <p:nvPr/>
        </p:nvSpPr>
        <p:spPr>
          <a:xfrm>
            <a:off x="354841" y="4296325"/>
            <a:ext cx="8065827" cy="1126462"/>
          </a:xfrm>
          <a:prstGeom prst="rect">
            <a:avLst/>
          </a:prstGeom>
        </p:spPr>
        <p:txBody>
          <a:bodyPr wrap="square">
            <a:spAutoFit/>
          </a:bodyPr>
          <a:lstStyle/>
          <a:p>
            <a:pPr eaLnBrk="1" hangingPunct="1">
              <a:lnSpc>
                <a:spcPct val="120000"/>
              </a:lnSpc>
              <a:spcBef>
                <a:spcPts val="600"/>
              </a:spcBef>
              <a:spcAft>
                <a:spcPts val="600"/>
              </a:spcAft>
            </a:pPr>
            <a:r>
              <a:rPr lang="zh-CN" altLang="en-US" sz="2800" b="1" dirty="0">
                <a:solidFill>
                  <a:srgbClr val="FF0000"/>
                </a:solidFill>
                <a:latin typeface="微软雅黑" panose="020B0503020204020204" pitchFamily="34" charset="-122"/>
                <a:ea typeface="微软雅黑" panose="020B0503020204020204" pitchFamily="34" charset="-122"/>
              </a:rPr>
              <a:t>设想一下</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流浪地球</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中的经济体制改为市场经济，联合政府推行的流浪地球计划还能够顺利实施吗？</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cover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pPr marL="0" indent="0" algn="ctr">
                <a:spcBef>
                  <a:spcPct val="0"/>
                </a:spcBef>
                <a:buNone/>
              </a:pPr>
              <a:t>2</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cxnSp>
        <p:nvCxnSpPr>
          <p:cNvPr id="3" name="直接连接符 2"/>
          <p:cNvCxnSpPr/>
          <p:nvPr/>
        </p:nvCxnSpPr>
        <p:spPr>
          <a:xfrm flipH="1">
            <a:off x="2843213" y="1423988"/>
            <a:ext cx="2005013" cy="4111625"/>
          </a:xfrm>
          <a:prstGeom prst="line">
            <a:avLst/>
          </a:prstGeom>
          <a:ln>
            <a:solidFill>
              <a:srgbClr val="0065B0"/>
            </a:solidFill>
          </a:ln>
        </p:spPr>
        <p:style>
          <a:lnRef idx="1">
            <a:schemeClr val="accent1"/>
          </a:lnRef>
          <a:fillRef idx="0">
            <a:schemeClr val="accent1"/>
          </a:fillRef>
          <a:effectRef idx="0">
            <a:schemeClr val="accent1"/>
          </a:effectRef>
          <a:fontRef idx="minor">
            <a:schemeClr val="tx1"/>
          </a:fontRef>
        </p:style>
      </p:cxnSp>
      <p:sp>
        <p:nvSpPr>
          <p:cNvPr id="4" name="菱形 3"/>
          <p:cNvSpPr/>
          <p:nvPr/>
        </p:nvSpPr>
        <p:spPr>
          <a:xfrm rot="1811236">
            <a:off x="4496109" y="1653228"/>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5" name="矩形 4"/>
          <p:cNvSpPr/>
          <p:nvPr/>
        </p:nvSpPr>
        <p:spPr>
          <a:xfrm>
            <a:off x="4842517" y="1597877"/>
            <a:ext cx="3722687" cy="522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1.</a:t>
            </a:r>
            <a:r>
              <a:rPr lang="zh-CN" altLang="en-US" sz="2800" b="1" dirty="0">
                <a:solidFill>
                  <a:srgbClr val="0065B0"/>
                </a:solidFill>
                <a:latin typeface="华文新魏" panose="02010800040101010101" pitchFamily="2" charset="-122"/>
                <a:ea typeface="华文新魏" panose="02010800040101010101" pitchFamily="2" charset="-122"/>
              </a:rPr>
              <a:t>资源配置的方式</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7" name="菱形 6"/>
          <p:cNvSpPr/>
          <p:nvPr/>
        </p:nvSpPr>
        <p:spPr>
          <a:xfrm rot="1811236">
            <a:off x="3857624" y="2959432"/>
            <a:ext cx="344488" cy="292100"/>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9" name="菱形 8"/>
          <p:cNvSpPr/>
          <p:nvPr/>
        </p:nvSpPr>
        <p:spPr>
          <a:xfrm rot="1657671">
            <a:off x="3517900" y="3656013"/>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11" name="菱形 10"/>
          <p:cNvSpPr/>
          <p:nvPr/>
        </p:nvSpPr>
        <p:spPr>
          <a:xfrm rot="1515338">
            <a:off x="3197225" y="4291013"/>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13" name="菱形 12"/>
          <p:cNvSpPr/>
          <p:nvPr/>
        </p:nvSpPr>
        <p:spPr>
          <a:xfrm rot="1811236">
            <a:off x="2894013" y="4924425"/>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19" name="矩形 18"/>
          <p:cNvSpPr/>
          <p:nvPr/>
        </p:nvSpPr>
        <p:spPr>
          <a:xfrm>
            <a:off x="-2844828" y="-1244674"/>
            <a:ext cx="72008" cy="45720"/>
          </a:xfrm>
          <a:prstGeom prst="rect">
            <a:avLst/>
          </a:prstGeom>
          <a:blipFill dpi="0" rotWithShape="1">
            <a:blip r:embed="rId3" cstate="print"/>
            <a:srcRect/>
            <a:stretch>
              <a:fillRect l="-23000"/>
            </a:stretch>
          </a:blip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5pPr>
          </a:lstStyle>
          <a:p>
            <a:pPr lvl="0" algn="ctr" eaLnBrk="1" hangingPunct="1">
              <a:buFont typeface="Arial" panose="020B0604020202020204" pitchFamily="34" charset="0"/>
              <a:buNone/>
            </a:pPr>
            <a:endParaRPr lang="en-US" altLang="en-US" dirty="0">
              <a:solidFill>
                <a:srgbClr val="FFFFFF"/>
              </a:solidFill>
              <a:latin typeface="Arial" panose="020B0604020202020204" pitchFamily="34" charset="0"/>
            </a:endParaRPr>
          </a:p>
        </p:txBody>
      </p:sp>
      <p:sp>
        <p:nvSpPr>
          <p:cNvPr id="15" name="矩形 14"/>
          <p:cNvSpPr/>
          <p:nvPr/>
        </p:nvSpPr>
        <p:spPr>
          <a:xfrm>
            <a:off x="207963" y="1423988"/>
            <a:ext cx="4270375" cy="3973513"/>
          </a:xfrm>
          <a:custGeom>
            <a:avLst/>
            <a:gdLst>
              <a:gd name="connsiteX0" fmla="*/ 0 w 4270965"/>
              <a:gd name="connsiteY0" fmla="*/ 0 h 3545268"/>
              <a:gd name="connsiteX1" fmla="*/ 4270965 w 4270965"/>
              <a:gd name="connsiteY1" fmla="*/ 0 h 3545268"/>
              <a:gd name="connsiteX2" fmla="*/ 4270965 w 4270965"/>
              <a:gd name="connsiteY2" fmla="*/ 3545268 h 3545268"/>
              <a:gd name="connsiteX3" fmla="*/ 0 w 4270965"/>
              <a:gd name="connsiteY3" fmla="*/ 3545268 h 3545268"/>
              <a:gd name="connsiteX4" fmla="*/ 0 w 4270965"/>
              <a:gd name="connsiteY4" fmla="*/ 0 h 3545268"/>
              <a:gd name="connsiteX0-1" fmla="*/ 0 w 4270965"/>
              <a:gd name="connsiteY0-2" fmla="*/ 0 h 4002468"/>
              <a:gd name="connsiteX1-3" fmla="*/ 4270965 w 4270965"/>
              <a:gd name="connsiteY1-4" fmla="*/ 0 h 4002468"/>
              <a:gd name="connsiteX2-5" fmla="*/ 2327865 w 4270965"/>
              <a:gd name="connsiteY2-6" fmla="*/ 4002468 h 4002468"/>
              <a:gd name="connsiteX3-7" fmla="*/ 0 w 4270965"/>
              <a:gd name="connsiteY3-8" fmla="*/ 3545268 h 4002468"/>
              <a:gd name="connsiteX4-9" fmla="*/ 0 w 4270965"/>
              <a:gd name="connsiteY4-10" fmla="*/ 0 h 4002468"/>
              <a:gd name="connsiteX0-11" fmla="*/ 0 w 4270965"/>
              <a:gd name="connsiteY0-12" fmla="*/ 0 h 3973893"/>
              <a:gd name="connsiteX1-13" fmla="*/ 4270965 w 4270965"/>
              <a:gd name="connsiteY1-14" fmla="*/ 0 h 3973893"/>
              <a:gd name="connsiteX2-15" fmla="*/ 2251665 w 4270965"/>
              <a:gd name="connsiteY2-16" fmla="*/ 3973893 h 3973893"/>
              <a:gd name="connsiteX3-17" fmla="*/ 0 w 4270965"/>
              <a:gd name="connsiteY3-18" fmla="*/ 3545268 h 3973893"/>
              <a:gd name="connsiteX4-19" fmla="*/ 0 w 4270965"/>
              <a:gd name="connsiteY4-20" fmla="*/ 0 h 39738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70965" h="3973893">
                <a:moveTo>
                  <a:pt x="0" y="0"/>
                </a:moveTo>
                <a:lnTo>
                  <a:pt x="4270965" y="0"/>
                </a:lnTo>
                <a:lnTo>
                  <a:pt x="2251665" y="3973893"/>
                </a:lnTo>
                <a:lnTo>
                  <a:pt x="0" y="3545268"/>
                </a:lnTo>
                <a:lnTo>
                  <a:pt x="0" y="0"/>
                </a:lnTo>
                <a:close/>
              </a:path>
            </a:pathLst>
          </a:custGeom>
          <a:blipFill dpi="0" rotWithShape="1">
            <a:blip r:embed="rId4" cstate="print"/>
            <a:srcRect/>
            <a:stretch>
              <a:fillRect/>
            </a:stretch>
          </a:blip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21" name="等腰三角形 20"/>
          <p:cNvSpPr/>
          <p:nvPr/>
        </p:nvSpPr>
        <p:spPr>
          <a:xfrm>
            <a:off x="6875463" y="1341438"/>
            <a:ext cx="2268538" cy="4391025"/>
          </a:xfrm>
          <a:prstGeom prst="triangle">
            <a:avLst>
              <a:gd name="adj" fmla="val 100000"/>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pic>
        <p:nvPicPr>
          <p:cNvPr id="22546" name="图片 22"/>
          <p:cNvPicPr>
            <a:picLocks noChangeAspect="1"/>
          </p:cNvPicPr>
          <p:nvPr/>
        </p:nvPicPr>
        <p:blipFill>
          <a:blip r:embed="rId5" cstate="print"/>
          <a:stretch>
            <a:fillRect/>
          </a:stretch>
        </p:blipFill>
        <p:spPr>
          <a:xfrm>
            <a:off x="7521575" y="4232275"/>
            <a:ext cx="1409700" cy="1409700"/>
          </a:xfrm>
          <a:prstGeom prst="rect">
            <a:avLst/>
          </a:prstGeom>
          <a:noFill/>
          <a:ln w="9525">
            <a:noFill/>
          </a:ln>
        </p:spPr>
      </p:pic>
      <p:sp>
        <p:nvSpPr>
          <p:cNvPr id="20" name="矩形 19"/>
          <p:cNvSpPr/>
          <p:nvPr/>
        </p:nvSpPr>
        <p:spPr>
          <a:xfrm>
            <a:off x="0" y="577691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2549" name="矩形 1"/>
          <p:cNvSpPr/>
          <p:nvPr/>
        </p:nvSpPr>
        <p:spPr>
          <a:xfrm>
            <a:off x="1744663" y="139700"/>
            <a:ext cx="7399337" cy="83099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lnSpc>
                <a:spcPct val="120000"/>
              </a:lnSpc>
              <a:spcBef>
                <a:spcPct val="0"/>
              </a:spcBef>
              <a:buNone/>
            </a:pPr>
            <a:r>
              <a:rPr lang="zh-CN" altLang="en-US" sz="4000" b="1" dirty="0">
                <a:solidFill>
                  <a:srgbClr val="0070C0"/>
                </a:solidFill>
                <a:latin typeface="微软雅黑" panose="020B0503020204020204" pitchFamily="34" charset="-122"/>
                <a:ea typeface="微软雅黑" panose="020B0503020204020204" pitchFamily="34" charset="-122"/>
              </a:rPr>
              <a:t>第三讲：市场是如何运行的</a:t>
            </a:r>
            <a:r>
              <a:rPr lang="en-US" altLang="zh-CN" sz="4000" b="1" dirty="0">
                <a:solidFill>
                  <a:srgbClr val="0070C0"/>
                </a:solidFill>
                <a:latin typeface="微软雅黑" panose="020B0503020204020204" pitchFamily="34" charset="-122"/>
                <a:ea typeface="微软雅黑" panose="020B0503020204020204" pitchFamily="34" charset="-122"/>
              </a:rPr>
              <a:t>?</a:t>
            </a:r>
          </a:p>
        </p:txBody>
      </p:sp>
      <p:sp>
        <p:nvSpPr>
          <p:cNvPr id="22" name="矩形 21"/>
          <p:cNvSpPr/>
          <p:nvPr/>
        </p:nvSpPr>
        <p:spPr>
          <a:xfrm>
            <a:off x="4844791" y="2255245"/>
            <a:ext cx="3722687" cy="522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2.</a:t>
            </a:r>
            <a:r>
              <a:rPr lang="zh-CN" altLang="en-US" sz="2800" b="1" dirty="0">
                <a:solidFill>
                  <a:srgbClr val="0065B0"/>
                </a:solidFill>
                <a:latin typeface="华文新魏" panose="02010800040101010101" pitchFamily="2" charset="-122"/>
                <a:ea typeface="华文新魏" panose="02010800040101010101" pitchFamily="2" charset="-122"/>
              </a:rPr>
              <a:t>需求原理</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23" name="矩形 22"/>
          <p:cNvSpPr/>
          <p:nvPr/>
        </p:nvSpPr>
        <p:spPr>
          <a:xfrm>
            <a:off x="4833417" y="2898965"/>
            <a:ext cx="3722687" cy="522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3.</a:t>
            </a:r>
            <a:r>
              <a:rPr lang="zh-CN" altLang="en-US" sz="2800" b="1" dirty="0">
                <a:solidFill>
                  <a:srgbClr val="0065B0"/>
                </a:solidFill>
                <a:latin typeface="华文新魏" panose="02010800040101010101" pitchFamily="2" charset="-122"/>
                <a:ea typeface="华文新魏" panose="02010800040101010101" pitchFamily="2" charset="-122"/>
              </a:rPr>
              <a:t>供给原理</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24" name="矩形 23"/>
          <p:cNvSpPr/>
          <p:nvPr/>
        </p:nvSpPr>
        <p:spPr>
          <a:xfrm>
            <a:off x="4822044" y="3569980"/>
            <a:ext cx="3722687" cy="522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4.</a:t>
            </a:r>
            <a:r>
              <a:rPr lang="zh-CN" altLang="en-US" sz="2800" b="1" dirty="0">
                <a:solidFill>
                  <a:srgbClr val="0065B0"/>
                </a:solidFill>
                <a:latin typeface="华文新魏" panose="02010800040101010101" pitchFamily="2" charset="-122"/>
                <a:ea typeface="华文新魏" panose="02010800040101010101" pitchFamily="2" charset="-122"/>
              </a:rPr>
              <a:t>均衡形成</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25" name="矩形 24"/>
          <p:cNvSpPr/>
          <p:nvPr/>
        </p:nvSpPr>
        <p:spPr>
          <a:xfrm>
            <a:off x="4810669" y="4213700"/>
            <a:ext cx="3722687" cy="522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5.</a:t>
            </a:r>
            <a:r>
              <a:rPr lang="zh-CN" altLang="en-US" sz="2800" b="1" dirty="0">
                <a:solidFill>
                  <a:srgbClr val="0065B0"/>
                </a:solidFill>
                <a:latin typeface="华文新魏" panose="02010800040101010101" pitchFamily="2" charset="-122"/>
                <a:ea typeface="华文新魏" panose="02010800040101010101" pitchFamily="2" charset="-122"/>
              </a:rPr>
              <a:t>价格机制</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26" name="矩形 25"/>
          <p:cNvSpPr/>
          <p:nvPr/>
        </p:nvSpPr>
        <p:spPr>
          <a:xfrm>
            <a:off x="4826592" y="4843771"/>
            <a:ext cx="3722687" cy="522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en-US" altLang="zh-CN" sz="2800" b="1" dirty="0">
                <a:solidFill>
                  <a:srgbClr val="0065B0"/>
                </a:solidFill>
                <a:latin typeface="华文新魏" panose="02010800040101010101" pitchFamily="2" charset="-122"/>
                <a:ea typeface="华文新魏" panose="02010800040101010101" pitchFamily="2" charset="-122"/>
              </a:rPr>
              <a:t>6.</a:t>
            </a:r>
            <a:r>
              <a:rPr lang="zh-CN" altLang="en-US" sz="2800" b="1" dirty="0">
                <a:solidFill>
                  <a:srgbClr val="0065B0"/>
                </a:solidFill>
                <a:latin typeface="华文新魏" panose="02010800040101010101" pitchFamily="2" charset="-122"/>
                <a:ea typeface="华文新魏" panose="02010800040101010101" pitchFamily="2" charset="-122"/>
              </a:rPr>
              <a:t>案例分析</a:t>
            </a:r>
            <a:endParaRPr lang="en-US" altLang="zh-CN" sz="2800" b="1" dirty="0">
              <a:solidFill>
                <a:srgbClr val="0065B0"/>
              </a:solidFill>
              <a:latin typeface="华文新魏" panose="02010800040101010101" pitchFamily="2" charset="-122"/>
              <a:ea typeface="华文新魏" panose="02010800040101010101" pitchFamily="2" charset="-122"/>
            </a:endParaRPr>
          </a:p>
        </p:txBody>
      </p:sp>
      <p:sp>
        <p:nvSpPr>
          <p:cNvPr id="29" name="菱形 28"/>
          <p:cNvSpPr/>
          <p:nvPr/>
        </p:nvSpPr>
        <p:spPr>
          <a:xfrm rot="1811236">
            <a:off x="4170839" y="2310594"/>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ppt_x</p:attrName>
                                        </p:attrNameLst>
                                      </p:cBhvr>
                                      <p:tavLst>
                                        <p:tav tm="0">
                                          <p:val>
                                            <p:strVal val="#ppt_x"/>
                                          </p:val>
                                        </p:tav>
                                        <p:tav tm="100000">
                                          <p:val>
                                            <p:strVal val="#ppt_x"/>
                                          </p:val>
                                        </p:tav>
                                      </p:tavLst>
                                    </p:anim>
                                    <p:anim calcmode="lin" valueType="num">
                                      <p:cBhvr>
                                        <p:cTn id="8" dur="7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750" fill="hold"/>
                                        <p:tgtEl>
                                          <p:spTgt spid="7"/>
                                        </p:tgtEl>
                                        <p:attrNameLst>
                                          <p:attrName>ppt_x</p:attrName>
                                        </p:attrNameLst>
                                      </p:cBhvr>
                                      <p:tavLst>
                                        <p:tav tm="0">
                                          <p:val>
                                            <p:strVal val="#ppt_x"/>
                                          </p:val>
                                        </p:tav>
                                        <p:tav tm="100000">
                                          <p:val>
                                            <p:strVal val="#ppt_x"/>
                                          </p:val>
                                        </p:tav>
                                      </p:tavLst>
                                    </p:anim>
                                    <p:anim calcmode="lin" valueType="num">
                                      <p:cBhvr>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750" fill="hold"/>
                                        <p:tgtEl>
                                          <p:spTgt spid="9"/>
                                        </p:tgtEl>
                                        <p:attrNameLst>
                                          <p:attrName>ppt_x</p:attrName>
                                        </p:attrNameLst>
                                      </p:cBhvr>
                                      <p:tavLst>
                                        <p:tav tm="0">
                                          <p:val>
                                            <p:strVal val="#ppt_x"/>
                                          </p:val>
                                        </p:tav>
                                        <p:tav tm="100000">
                                          <p:val>
                                            <p:strVal val="#ppt_x"/>
                                          </p:val>
                                        </p:tav>
                                      </p:tavLst>
                                    </p:anim>
                                    <p:anim calcmode="lin" valueType="num">
                                      <p:cBhvr>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p:cTn id="23" dur="750" fill="hold"/>
                                        <p:tgtEl>
                                          <p:spTgt spid="11"/>
                                        </p:tgtEl>
                                        <p:attrNameLst>
                                          <p:attrName>ppt_x</p:attrName>
                                        </p:attrNameLst>
                                      </p:cBhvr>
                                      <p:tavLst>
                                        <p:tav tm="0">
                                          <p:val>
                                            <p:strVal val="#ppt_x"/>
                                          </p:val>
                                        </p:tav>
                                        <p:tav tm="100000">
                                          <p:val>
                                            <p:strVal val="#ppt_x"/>
                                          </p:val>
                                        </p:tav>
                                      </p:tavLst>
                                    </p:anim>
                                    <p:anim calcmode="lin" valueType="num">
                                      <p:cBhvr>
                                        <p:cTn id="24" dur="75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p:cTn id="27" dur="750" fill="hold"/>
                                        <p:tgtEl>
                                          <p:spTgt spid="13"/>
                                        </p:tgtEl>
                                        <p:attrNameLst>
                                          <p:attrName>ppt_x</p:attrName>
                                        </p:attrNameLst>
                                      </p:cBhvr>
                                      <p:tavLst>
                                        <p:tav tm="0">
                                          <p:val>
                                            <p:strVal val="#ppt_x"/>
                                          </p:val>
                                        </p:tav>
                                        <p:tav tm="100000">
                                          <p:val>
                                            <p:strVal val="#ppt_x"/>
                                          </p:val>
                                        </p:tav>
                                      </p:tavLst>
                                    </p:anim>
                                    <p:anim calcmode="lin" valueType="num">
                                      <p:cBhvr>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750" fill="hold"/>
                                        <p:tgtEl>
                                          <p:spTgt spid="22"/>
                                        </p:tgtEl>
                                        <p:attrNameLst>
                                          <p:attrName>ppt_x</p:attrName>
                                        </p:attrNameLst>
                                      </p:cBhvr>
                                      <p:tavLst>
                                        <p:tav tm="0">
                                          <p:val>
                                            <p:strVal val="#ppt_x"/>
                                          </p:val>
                                        </p:tav>
                                        <p:tav tm="100000">
                                          <p:val>
                                            <p:strVal val="#ppt_x"/>
                                          </p:val>
                                        </p:tav>
                                      </p:tavLst>
                                    </p:anim>
                                    <p:anim calcmode="lin" valueType="num">
                                      <p:cBhvr>
                                        <p:cTn id="32" dur="750" fill="hold"/>
                                        <p:tgtEl>
                                          <p:spTgt spid="2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 calcmode="lin" valueType="num">
                                      <p:cBhvr>
                                        <p:cTn id="35" dur="750" fill="hold"/>
                                        <p:tgtEl>
                                          <p:spTgt spid="23"/>
                                        </p:tgtEl>
                                        <p:attrNameLst>
                                          <p:attrName>ppt_x</p:attrName>
                                        </p:attrNameLst>
                                      </p:cBhvr>
                                      <p:tavLst>
                                        <p:tav tm="0">
                                          <p:val>
                                            <p:strVal val="#ppt_x"/>
                                          </p:val>
                                        </p:tav>
                                        <p:tav tm="100000">
                                          <p:val>
                                            <p:strVal val="#ppt_x"/>
                                          </p:val>
                                        </p:tav>
                                      </p:tavLst>
                                    </p:anim>
                                    <p:anim calcmode="lin" valueType="num">
                                      <p:cBhvr>
                                        <p:cTn id="36" dur="750" fill="hold"/>
                                        <p:tgtEl>
                                          <p:spTgt spid="2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4"/>
                                        </p:tgtEl>
                                        <p:attrNameLst>
                                          <p:attrName>style.visibility</p:attrName>
                                        </p:attrNameLst>
                                      </p:cBhvr>
                                      <p:to>
                                        <p:strVal val="visible"/>
                                      </p:to>
                                    </p:set>
                                    <p:anim calcmode="lin" valueType="num">
                                      <p:cBhvr>
                                        <p:cTn id="39" dur="750" fill="hold"/>
                                        <p:tgtEl>
                                          <p:spTgt spid="24"/>
                                        </p:tgtEl>
                                        <p:attrNameLst>
                                          <p:attrName>ppt_x</p:attrName>
                                        </p:attrNameLst>
                                      </p:cBhvr>
                                      <p:tavLst>
                                        <p:tav tm="0">
                                          <p:val>
                                            <p:strVal val="#ppt_x"/>
                                          </p:val>
                                        </p:tav>
                                        <p:tav tm="100000">
                                          <p:val>
                                            <p:strVal val="#ppt_x"/>
                                          </p:val>
                                        </p:tav>
                                      </p:tavLst>
                                    </p:anim>
                                    <p:anim calcmode="lin" valueType="num">
                                      <p:cBhvr>
                                        <p:cTn id="40" dur="750" fill="hold"/>
                                        <p:tgtEl>
                                          <p:spTgt spid="2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750" fill="hold"/>
                                        <p:tgtEl>
                                          <p:spTgt spid="25"/>
                                        </p:tgtEl>
                                        <p:attrNameLst>
                                          <p:attrName>ppt_x</p:attrName>
                                        </p:attrNameLst>
                                      </p:cBhvr>
                                      <p:tavLst>
                                        <p:tav tm="0">
                                          <p:val>
                                            <p:strVal val="#ppt_x"/>
                                          </p:val>
                                        </p:tav>
                                        <p:tav tm="100000">
                                          <p:val>
                                            <p:strVal val="#ppt_x"/>
                                          </p:val>
                                        </p:tav>
                                      </p:tavLst>
                                    </p:anim>
                                    <p:anim calcmode="lin" valueType="num">
                                      <p:cBhvr>
                                        <p:cTn id="44" dur="750" fill="hold"/>
                                        <p:tgtEl>
                                          <p:spTgt spid="2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p:cTn id="47" dur="750" fill="hold"/>
                                        <p:tgtEl>
                                          <p:spTgt spid="26"/>
                                        </p:tgtEl>
                                        <p:attrNameLst>
                                          <p:attrName>ppt_x</p:attrName>
                                        </p:attrNameLst>
                                      </p:cBhvr>
                                      <p:tavLst>
                                        <p:tav tm="0">
                                          <p:val>
                                            <p:strVal val="#ppt_x"/>
                                          </p:val>
                                        </p:tav>
                                        <p:tav tm="100000">
                                          <p:val>
                                            <p:strVal val="#ppt_x"/>
                                          </p:val>
                                        </p:tav>
                                      </p:tavLst>
                                    </p:anim>
                                    <p:anim calcmode="lin" valueType="num">
                                      <p:cBhvr>
                                        <p:cTn id="48" dur="750" fill="hold"/>
                                        <p:tgtEl>
                                          <p:spTgt spid="2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p:cTn id="51" dur="750" fill="hold"/>
                                        <p:tgtEl>
                                          <p:spTgt spid="29"/>
                                        </p:tgtEl>
                                        <p:attrNameLst>
                                          <p:attrName>ppt_x</p:attrName>
                                        </p:attrNameLst>
                                      </p:cBhvr>
                                      <p:tavLst>
                                        <p:tav tm="0">
                                          <p:val>
                                            <p:strVal val="#ppt_x"/>
                                          </p:val>
                                        </p:tav>
                                        <p:tav tm="100000">
                                          <p:val>
                                            <p:strVal val="#ppt_x"/>
                                          </p:val>
                                        </p:tav>
                                      </p:tavLst>
                                    </p:anim>
                                    <p:anim calcmode="lin" valueType="num">
                                      <p:cBhvr>
                                        <p:cTn id="52" dur="75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7" grpId="0" animBg="1"/>
      <p:bldP spid="9" grpId="0" animBg="1"/>
      <p:bldP spid="11" grpId="0" animBg="1"/>
      <p:bldP spid="13" grpId="0" animBg="1"/>
      <p:bldP spid="22" grpId="0"/>
      <p:bldP spid="23" grpId="0"/>
      <p:bldP spid="24" grpId="0"/>
      <p:bldP spid="25" grpId="0"/>
      <p:bldP spid="26" grpId="0"/>
      <p:bldP spid="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资源的配置方式：市场经济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20</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2" name="TextBox 11"/>
          <p:cNvSpPr txBox="1"/>
          <p:nvPr/>
        </p:nvSpPr>
        <p:spPr>
          <a:xfrm>
            <a:off x="0" y="1091820"/>
            <a:ext cx="3480179" cy="615553"/>
          </a:xfrm>
          <a:prstGeom prst="rect">
            <a:avLst/>
          </a:prstGeom>
          <a:noFill/>
        </p:spPr>
        <p:txBody>
          <a:bodyPr wrap="square" rtlCol="0">
            <a:spAutoFit/>
          </a:bodyPr>
          <a:lstStyle/>
          <a:p>
            <a:r>
              <a:rPr lang="zh-CN" altLang="en-US" b="1" dirty="0">
                <a:solidFill>
                  <a:srgbClr val="005EA4"/>
                </a:solidFill>
              </a:rPr>
              <a:t>需求</a:t>
            </a:r>
          </a:p>
        </p:txBody>
      </p:sp>
      <p:sp>
        <p:nvSpPr>
          <p:cNvPr id="17" name="TextBox 16"/>
          <p:cNvSpPr txBox="1"/>
          <p:nvPr/>
        </p:nvSpPr>
        <p:spPr>
          <a:xfrm>
            <a:off x="7478973" y="1080446"/>
            <a:ext cx="1228299" cy="615553"/>
          </a:xfrm>
          <a:prstGeom prst="rect">
            <a:avLst/>
          </a:prstGeom>
          <a:noFill/>
        </p:spPr>
        <p:txBody>
          <a:bodyPr wrap="square" rtlCol="0">
            <a:spAutoFit/>
          </a:bodyPr>
          <a:lstStyle/>
          <a:p>
            <a:r>
              <a:rPr lang="zh-CN" altLang="en-US" b="1" dirty="0">
                <a:solidFill>
                  <a:srgbClr val="005EA4"/>
                </a:solidFill>
              </a:rPr>
              <a:t>供给</a:t>
            </a:r>
          </a:p>
        </p:txBody>
      </p:sp>
      <p:sp>
        <p:nvSpPr>
          <p:cNvPr id="16" name="TextBox 15"/>
          <p:cNvSpPr txBox="1"/>
          <p:nvPr/>
        </p:nvSpPr>
        <p:spPr>
          <a:xfrm>
            <a:off x="3591636" y="1096369"/>
            <a:ext cx="3480179" cy="615553"/>
          </a:xfrm>
          <a:prstGeom prst="rect">
            <a:avLst/>
          </a:prstGeom>
          <a:noFill/>
        </p:spPr>
        <p:txBody>
          <a:bodyPr wrap="square" rtlCol="0">
            <a:spAutoFit/>
          </a:bodyPr>
          <a:lstStyle/>
          <a:p>
            <a:r>
              <a:rPr lang="zh-CN" altLang="en-US" b="1" dirty="0">
                <a:solidFill>
                  <a:srgbClr val="FF0000"/>
                </a:solidFill>
              </a:rPr>
              <a:t>产品市场</a:t>
            </a:r>
          </a:p>
        </p:txBody>
      </p:sp>
      <p:sp>
        <p:nvSpPr>
          <p:cNvPr id="21" name="TextBox 20"/>
          <p:cNvSpPr txBox="1"/>
          <p:nvPr/>
        </p:nvSpPr>
        <p:spPr>
          <a:xfrm>
            <a:off x="4954137" y="1806053"/>
            <a:ext cx="4189863" cy="1077218"/>
          </a:xfrm>
          <a:prstGeom prst="rect">
            <a:avLst/>
          </a:prstGeom>
          <a:noFill/>
        </p:spPr>
        <p:txBody>
          <a:bodyPr wrap="square" rtlCol="0">
            <a:spAutoFit/>
          </a:bodyPr>
          <a:lstStyle/>
          <a:p>
            <a:r>
              <a:rPr lang="en-US" altLang="zh-CN" sz="3200" b="1" dirty="0">
                <a:solidFill>
                  <a:srgbClr val="005EA4"/>
                </a:solidFill>
              </a:rPr>
              <a:t>VR</a:t>
            </a:r>
            <a:r>
              <a:rPr lang="zh-CN" altLang="en-US" sz="3200" b="1" dirty="0">
                <a:solidFill>
                  <a:srgbClr val="005EA4"/>
                </a:solidFill>
              </a:rPr>
              <a:t>电影制片商：这题材可以拍</a:t>
            </a:r>
            <a:r>
              <a:rPr lang="en-US" altLang="zh-CN" sz="3200" b="1" dirty="0">
                <a:solidFill>
                  <a:srgbClr val="005EA4"/>
                </a:solidFill>
              </a:rPr>
              <a:t>VR</a:t>
            </a:r>
            <a:r>
              <a:rPr lang="zh-CN" altLang="en-US" sz="3200" b="1" dirty="0">
                <a:solidFill>
                  <a:srgbClr val="005EA4"/>
                </a:solidFill>
              </a:rPr>
              <a:t>电影吗？</a:t>
            </a:r>
          </a:p>
        </p:txBody>
      </p:sp>
      <p:sp>
        <p:nvSpPr>
          <p:cNvPr id="22" name="TextBox 21"/>
          <p:cNvSpPr txBox="1"/>
          <p:nvPr/>
        </p:nvSpPr>
        <p:spPr>
          <a:xfrm>
            <a:off x="5090615" y="3159456"/>
            <a:ext cx="4053385" cy="1569660"/>
          </a:xfrm>
          <a:prstGeom prst="rect">
            <a:avLst/>
          </a:prstGeom>
          <a:noFill/>
        </p:spPr>
        <p:txBody>
          <a:bodyPr wrap="square" rtlCol="0">
            <a:spAutoFit/>
          </a:bodyPr>
          <a:lstStyle/>
          <a:p>
            <a:r>
              <a:rPr lang="zh-CN" altLang="en-US" sz="3200" b="1" dirty="0">
                <a:solidFill>
                  <a:srgbClr val="005EA4"/>
                </a:solidFill>
              </a:rPr>
              <a:t>行星发动机一日游公司：这个项目好，预计可以收多少门票？</a:t>
            </a:r>
          </a:p>
        </p:txBody>
      </p:sp>
      <p:sp>
        <p:nvSpPr>
          <p:cNvPr id="23" name="TextBox 22"/>
          <p:cNvSpPr txBox="1"/>
          <p:nvPr/>
        </p:nvSpPr>
        <p:spPr>
          <a:xfrm>
            <a:off x="5268036" y="5004177"/>
            <a:ext cx="3875964" cy="1077218"/>
          </a:xfrm>
          <a:prstGeom prst="rect">
            <a:avLst/>
          </a:prstGeom>
          <a:noFill/>
        </p:spPr>
        <p:txBody>
          <a:bodyPr wrap="square" rtlCol="0">
            <a:spAutoFit/>
          </a:bodyPr>
          <a:lstStyle/>
          <a:p>
            <a:r>
              <a:rPr lang="zh-CN" altLang="en-US" sz="3200" b="1" dirty="0">
                <a:solidFill>
                  <a:srgbClr val="005EA4"/>
                </a:solidFill>
              </a:rPr>
              <a:t>农业公司：行星发动机是什么，可以吃么</a:t>
            </a:r>
          </a:p>
        </p:txBody>
      </p:sp>
      <p:pic>
        <p:nvPicPr>
          <p:cNvPr id="19" name="Picture 3" descr="C:\Users\Administrator\Desktop\p2542069702.jpg"/>
          <p:cNvPicPr>
            <a:picLocks noChangeAspect="1" noChangeArrowheads="1"/>
          </p:cNvPicPr>
          <p:nvPr/>
        </p:nvPicPr>
        <p:blipFill>
          <a:blip r:embed="rId2" cstate="print"/>
          <a:srcRect l="31343" r="34776"/>
          <a:stretch>
            <a:fillRect/>
          </a:stretch>
        </p:blipFill>
        <p:spPr bwMode="auto">
          <a:xfrm>
            <a:off x="0" y="2033515"/>
            <a:ext cx="2422653" cy="2772240"/>
          </a:xfrm>
          <a:prstGeom prst="rect">
            <a:avLst/>
          </a:prstGeom>
          <a:noFill/>
        </p:spPr>
      </p:pic>
      <p:sp>
        <p:nvSpPr>
          <p:cNvPr id="24" name="TextBox 23"/>
          <p:cNvSpPr txBox="1"/>
          <p:nvPr/>
        </p:nvSpPr>
        <p:spPr>
          <a:xfrm>
            <a:off x="0" y="4947313"/>
            <a:ext cx="3098042" cy="1077218"/>
          </a:xfrm>
          <a:prstGeom prst="rect">
            <a:avLst/>
          </a:prstGeom>
          <a:noFill/>
        </p:spPr>
        <p:txBody>
          <a:bodyPr wrap="square" rtlCol="0">
            <a:spAutoFit/>
          </a:bodyPr>
          <a:lstStyle/>
          <a:p>
            <a:r>
              <a:rPr lang="zh-CN" altLang="en-US" sz="3200" b="1" dirty="0">
                <a:solidFill>
                  <a:srgbClr val="005EA4"/>
                </a:solidFill>
              </a:rPr>
              <a:t>我需要建造</a:t>
            </a:r>
            <a:r>
              <a:rPr lang="en-US" altLang="zh-CN" sz="3200" b="1" dirty="0">
                <a:solidFill>
                  <a:srgbClr val="005EA4"/>
                </a:solidFill>
              </a:rPr>
              <a:t>1</a:t>
            </a:r>
            <a:r>
              <a:rPr lang="zh-CN" altLang="en-US" sz="3200" b="1" dirty="0">
                <a:solidFill>
                  <a:srgbClr val="005EA4"/>
                </a:solidFill>
              </a:rPr>
              <a:t>万台行星发动机</a:t>
            </a:r>
          </a:p>
        </p:txBody>
      </p:sp>
      <p:sp>
        <p:nvSpPr>
          <p:cNvPr id="26" name="椭圆形标注 25"/>
          <p:cNvSpPr/>
          <p:nvPr/>
        </p:nvSpPr>
        <p:spPr bwMode="auto">
          <a:xfrm>
            <a:off x="2415655" y="1828799"/>
            <a:ext cx="2497540" cy="2442949"/>
          </a:xfrm>
          <a:prstGeom prst="wedgeEllipseCallout">
            <a:avLst>
              <a:gd name="adj1" fmla="val -48857"/>
              <a:gd name="adj2" fmla="val 68120"/>
            </a:avLst>
          </a:pr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pPr>
            <a:r>
              <a:rPr kumimoji="0" lang="zh-CN" altLang="en-US" sz="2800" b="1" i="0" u="none" strike="noStrike" cap="none" normalizeH="0" baseline="0" dirty="0">
                <a:ln>
                  <a:noFill/>
                </a:ln>
                <a:solidFill>
                  <a:srgbClr val="FF0000"/>
                </a:solidFill>
                <a:effectLst/>
                <a:latin typeface="Arial" panose="020B0604020202020204" pitchFamily="34" charset="0"/>
              </a:rPr>
              <a:t>没有行星发</a:t>
            </a:r>
            <a:endParaRPr kumimoji="0" lang="en-US" altLang="zh-CN" sz="2800" b="1" i="0" u="none" strike="noStrike" cap="none" normalizeH="0" baseline="0" dirty="0">
              <a:ln>
                <a:noFill/>
              </a:ln>
              <a:solidFill>
                <a:srgbClr val="FF0000"/>
              </a:solidFill>
              <a:effectLst/>
              <a:latin typeface="Arial" panose="020B0604020202020204" pitchFamily="34" charset="0"/>
            </a:endParaRPr>
          </a:p>
          <a:p>
            <a:pPr marL="342900" marR="0" indent="-342900" algn="ctr" defTabSz="914400" rtl="0" eaLnBrk="1" fontAlgn="base" latinLnBrk="0" hangingPunct="1">
              <a:lnSpc>
                <a:spcPct val="100000"/>
              </a:lnSpc>
              <a:spcBef>
                <a:spcPct val="20000"/>
              </a:spcBef>
              <a:spcAft>
                <a:spcPct val="0"/>
              </a:spcAft>
              <a:buClrTx/>
              <a:buSzTx/>
            </a:pPr>
            <a:r>
              <a:rPr kumimoji="0" lang="zh-CN" altLang="en-US" sz="2800" b="1" i="0" u="none" strike="noStrike" cap="none" normalizeH="0" baseline="0" dirty="0">
                <a:ln>
                  <a:noFill/>
                </a:ln>
                <a:solidFill>
                  <a:srgbClr val="FF0000"/>
                </a:solidFill>
                <a:effectLst/>
                <a:latin typeface="Arial" panose="020B0604020202020204" pitchFamily="34" charset="0"/>
              </a:rPr>
              <a:t>动机，</a:t>
            </a:r>
            <a:r>
              <a:rPr kumimoji="0" lang="en-US" altLang="zh-CN" sz="2800" b="1" i="0" u="none" strike="noStrike" cap="none" normalizeH="0" baseline="0" dirty="0">
                <a:ln>
                  <a:noFill/>
                </a:ln>
                <a:solidFill>
                  <a:srgbClr val="FF0000"/>
                </a:solidFill>
                <a:effectLst/>
                <a:latin typeface="Arial" panose="020B0604020202020204" pitchFamily="34" charset="0"/>
              </a:rPr>
              <a:t>400</a:t>
            </a:r>
            <a:r>
              <a:rPr kumimoji="0" lang="zh-CN" altLang="en-US" sz="2800" b="1" i="0" u="none" strike="noStrike" cap="none" normalizeH="0" baseline="0" dirty="0">
                <a:ln>
                  <a:noFill/>
                </a:ln>
                <a:solidFill>
                  <a:srgbClr val="FF0000"/>
                </a:solidFill>
                <a:effectLst/>
                <a:latin typeface="Arial" panose="020B0604020202020204" pitchFamily="34" charset="0"/>
              </a:rPr>
              <a:t>年后</a:t>
            </a:r>
            <a:endParaRPr kumimoji="0" lang="en-US" altLang="zh-CN" sz="2800" b="1" i="0" u="none" strike="noStrike" cap="none" normalizeH="0" baseline="0" dirty="0">
              <a:ln>
                <a:noFill/>
              </a:ln>
              <a:solidFill>
                <a:srgbClr val="FF0000"/>
              </a:solidFill>
              <a:effectLst/>
              <a:latin typeface="Arial" panose="020B0604020202020204" pitchFamily="34" charset="0"/>
            </a:endParaRPr>
          </a:p>
          <a:p>
            <a:pPr marL="342900" marR="0" indent="-342900" algn="ctr" defTabSz="914400" rtl="0" eaLnBrk="1" fontAlgn="base" latinLnBrk="0" hangingPunct="1">
              <a:lnSpc>
                <a:spcPct val="100000"/>
              </a:lnSpc>
              <a:spcBef>
                <a:spcPct val="20000"/>
              </a:spcBef>
              <a:spcAft>
                <a:spcPct val="0"/>
              </a:spcAft>
              <a:buClrTx/>
              <a:buSzTx/>
            </a:pPr>
            <a:r>
              <a:rPr kumimoji="0" lang="zh-CN" altLang="en-US" sz="2800" b="1" i="0" u="none" strike="noStrike" cap="none" normalizeH="0" baseline="0" dirty="0">
                <a:ln>
                  <a:noFill/>
                </a:ln>
                <a:solidFill>
                  <a:srgbClr val="FF0000"/>
                </a:solidFill>
                <a:effectLst/>
                <a:latin typeface="Arial" panose="020B0604020202020204" pitchFamily="34" charset="0"/>
              </a:rPr>
              <a:t>地球就炸了</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anim calcmode="lin" valueType="num">
                                      <p:cBhvr additive="base">
                                        <p:cTn id="7"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 calcmode="lin" valueType="num">
                                      <p:cBhvr additive="base">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3">
                                            <p:txEl>
                                              <p:pRg st="0" end="0"/>
                                            </p:txEl>
                                          </p:spTgt>
                                        </p:tgtEl>
                                        <p:attrNameLst>
                                          <p:attrName>style.visibility</p:attrName>
                                        </p:attrNameLst>
                                      </p:cBhvr>
                                      <p:to>
                                        <p:strVal val="visible"/>
                                      </p:to>
                                    </p:set>
                                    <p:anim calcmode="lin" valueType="num">
                                      <p:cBhvr additive="base">
                                        <p:cTn id="19"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26">
                                            <p:bg/>
                                          </p:spTgt>
                                        </p:tgtEl>
                                        <p:attrNameLst>
                                          <p:attrName>style.visibility</p:attrName>
                                        </p:attrNameLst>
                                      </p:cBhvr>
                                      <p:to>
                                        <p:strVal val="visible"/>
                                      </p:to>
                                    </p:set>
                                    <p:anim calcmode="lin" valueType="num">
                                      <p:cBhvr additive="base">
                                        <p:cTn id="25" dur="500" fill="hold"/>
                                        <p:tgtEl>
                                          <p:spTgt spid="26">
                                            <p:bg/>
                                          </p:spTgt>
                                        </p:tgtEl>
                                        <p:attrNameLst>
                                          <p:attrName>ppt_x</p:attrName>
                                        </p:attrNameLst>
                                      </p:cBhvr>
                                      <p:tavLst>
                                        <p:tav tm="0">
                                          <p:val>
                                            <p:strVal val="#ppt_x"/>
                                          </p:val>
                                        </p:tav>
                                        <p:tav tm="100000">
                                          <p:val>
                                            <p:strVal val="#ppt_x"/>
                                          </p:val>
                                        </p:tav>
                                      </p:tavLst>
                                    </p:anim>
                                    <p:anim calcmode="lin" valueType="num">
                                      <p:cBhvr additive="base">
                                        <p:cTn id="26" dur="500" fill="hold"/>
                                        <p:tgtEl>
                                          <p:spTgt spid="26">
                                            <p:bg/>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6">
                                            <p:txEl>
                                              <p:pRg st="0" end="0"/>
                                            </p:txEl>
                                          </p:spTgt>
                                        </p:tgtEl>
                                        <p:attrNameLst>
                                          <p:attrName>style.visibility</p:attrName>
                                        </p:attrNameLst>
                                      </p:cBhvr>
                                      <p:to>
                                        <p:strVal val="visible"/>
                                      </p:to>
                                    </p:set>
                                    <p:anim calcmode="lin" valueType="num">
                                      <p:cBhvr additive="base">
                                        <p:cTn id="2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26">
                                            <p:txEl>
                                              <p:pRg st="1" end="1"/>
                                            </p:txEl>
                                          </p:spTgt>
                                        </p:tgtEl>
                                        <p:attrNameLst>
                                          <p:attrName>style.visibility</p:attrName>
                                        </p:attrNameLst>
                                      </p:cBhvr>
                                      <p:to>
                                        <p:strVal val="visible"/>
                                      </p:to>
                                    </p:set>
                                    <p:anim calcmode="lin" valueType="num">
                                      <p:cBhvr additive="base">
                                        <p:cTn id="33" dur="500" fill="hold"/>
                                        <p:tgtEl>
                                          <p:spTgt spid="26">
                                            <p:txEl>
                                              <p:pRg st="1" end="1"/>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6">
                                            <p:txEl>
                                              <p:pRg st="1" end="1"/>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6">
                                            <p:txEl>
                                              <p:pRg st="2" end="2"/>
                                            </p:txEl>
                                          </p:spTgt>
                                        </p:tgtEl>
                                        <p:attrNameLst>
                                          <p:attrName>style.visibility</p:attrName>
                                        </p:attrNameLst>
                                      </p:cBhvr>
                                      <p:to>
                                        <p:strVal val="visible"/>
                                      </p:to>
                                    </p:set>
                                    <p:anim calcmode="lin" valueType="num">
                                      <p:cBhvr additive="base">
                                        <p:cTn id="37" dur="500" fill="hold"/>
                                        <p:tgtEl>
                                          <p:spTgt spid="26">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allAtOnce"/>
      <p:bldP spid="22" grpId="0" build="allAtOnce"/>
      <p:bldP spid="23" grpId="0" build="allAtOnce"/>
      <p:bldP spid="26" grpId="0" build="allAtOnce"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资源的配置方式：市场经济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21</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10" name="Picture 3" descr="C:\Users\Administrator\Desktop\p2542069702.jpg"/>
          <p:cNvPicPr>
            <a:picLocks noChangeAspect="1" noChangeArrowheads="1"/>
          </p:cNvPicPr>
          <p:nvPr/>
        </p:nvPicPr>
        <p:blipFill>
          <a:blip r:embed="rId2" cstate="print"/>
          <a:srcRect l="31343" r="34776"/>
          <a:stretch>
            <a:fillRect/>
          </a:stretch>
        </p:blipFill>
        <p:spPr bwMode="auto">
          <a:xfrm>
            <a:off x="6983736" y="1037229"/>
            <a:ext cx="2160264" cy="2471989"/>
          </a:xfrm>
          <a:prstGeom prst="rect">
            <a:avLst/>
          </a:prstGeom>
          <a:noFill/>
        </p:spPr>
      </p:pic>
      <p:sp>
        <p:nvSpPr>
          <p:cNvPr id="13" name="椭圆形标注 12"/>
          <p:cNvSpPr/>
          <p:nvPr/>
        </p:nvSpPr>
        <p:spPr bwMode="auto">
          <a:xfrm>
            <a:off x="1201003" y="3111689"/>
            <a:ext cx="1951630" cy="1269243"/>
          </a:xfrm>
          <a:prstGeom prst="wedgeEllipseCallout">
            <a:avLst>
              <a:gd name="adj1" fmla="val -45370"/>
              <a:gd name="adj2" fmla="val 73459"/>
            </a:avLst>
          </a:pr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buFontTx/>
              <a:buChar char="•"/>
            </a:pPr>
            <a:r>
              <a:rPr kumimoji="0" lang="zh-CN" altLang="en-US" sz="2800" b="1" i="0" u="none" strike="noStrike" cap="none" normalizeH="0" baseline="0" dirty="0">
                <a:ln>
                  <a:noFill/>
                </a:ln>
                <a:solidFill>
                  <a:srgbClr val="FF0000"/>
                </a:solidFill>
                <a:effectLst/>
                <a:latin typeface="Arial" panose="020B0604020202020204" pitchFamily="34" charset="0"/>
              </a:rPr>
              <a:t>呼叫战狼，</a:t>
            </a:r>
            <a:endParaRPr kumimoji="0" lang="en-US" altLang="zh-CN" sz="2800" b="1" i="0" u="none" strike="noStrike" cap="none" normalizeH="0" baseline="0" dirty="0">
              <a:ln>
                <a:noFill/>
              </a:ln>
              <a:solidFill>
                <a:srgbClr val="FF0000"/>
              </a:solidFill>
              <a:effectLst/>
              <a:latin typeface="Arial" panose="020B0604020202020204" pitchFamily="34" charset="0"/>
            </a:endParaRPr>
          </a:p>
          <a:p>
            <a:pPr marL="342900" marR="0" indent="-342900" algn="ctr" defTabSz="914400" rtl="0" eaLnBrk="1" fontAlgn="base" latinLnBrk="0" hangingPunct="1">
              <a:lnSpc>
                <a:spcPct val="100000"/>
              </a:lnSpc>
              <a:spcBef>
                <a:spcPct val="20000"/>
              </a:spcBef>
              <a:spcAft>
                <a:spcPct val="0"/>
              </a:spcAft>
              <a:buClrTx/>
              <a:buSzTx/>
              <a:buFontTx/>
              <a:buChar char="•"/>
            </a:pPr>
            <a:r>
              <a:rPr lang="zh-CN" altLang="en-US" sz="2800" b="1" dirty="0">
                <a:solidFill>
                  <a:srgbClr val="FF0000"/>
                </a:solidFill>
              </a:rPr>
              <a:t>拆了主板！</a:t>
            </a:r>
            <a:endParaRPr kumimoji="0" lang="zh-CN" altLang="en-US" sz="2800" b="1" i="0" u="none" strike="noStrike" cap="none" normalizeH="0" baseline="0" dirty="0">
              <a:ln>
                <a:noFill/>
              </a:ln>
              <a:solidFill>
                <a:srgbClr val="FF0000"/>
              </a:solidFill>
              <a:effectLst/>
              <a:latin typeface="Arial" panose="020B0604020202020204" pitchFamily="34" charset="0"/>
            </a:endParaRPr>
          </a:p>
        </p:txBody>
      </p:sp>
      <p:sp>
        <p:nvSpPr>
          <p:cNvPr id="14" name="矩形 13"/>
          <p:cNvSpPr/>
          <p:nvPr/>
        </p:nvSpPr>
        <p:spPr>
          <a:xfrm>
            <a:off x="6578221" y="3801310"/>
            <a:ext cx="2565779" cy="2185214"/>
          </a:xfrm>
          <a:prstGeom prst="rect">
            <a:avLst/>
          </a:prstGeom>
        </p:spPr>
        <p:txBody>
          <a:bodyPr wrap="square">
            <a:spAutoFit/>
          </a:bodyPr>
          <a:lstStyle/>
          <a:p>
            <a:r>
              <a:rPr lang="en-US" altLang="zh-CN" b="1" dirty="0">
                <a:solidFill>
                  <a:srgbClr val="FF0000"/>
                </a:solidFill>
              </a:rPr>
              <a:t>MOSS</a:t>
            </a:r>
            <a:r>
              <a:rPr lang="zh-CN" altLang="en-US" b="1" dirty="0">
                <a:solidFill>
                  <a:srgbClr val="FF0000"/>
                </a:solidFill>
              </a:rPr>
              <a:t>三连我没叛逃，请您睡觉，哪来的酒？</a:t>
            </a:r>
          </a:p>
        </p:txBody>
      </p:sp>
      <p:sp>
        <p:nvSpPr>
          <p:cNvPr id="15" name="椭圆形标注 14"/>
          <p:cNvSpPr/>
          <p:nvPr/>
        </p:nvSpPr>
        <p:spPr bwMode="auto">
          <a:xfrm>
            <a:off x="1298812" y="4560626"/>
            <a:ext cx="1951630" cy="1269243"/>
          </a:xfrm>
          <a:prstGeom prst="wedgeEllipseCallout">
            <a:avLst>
              <a:gd name="adj1" fmla="val -45370"/>
              <a:gd name="adj2" fmla="val 73459"/>
            </a:avLst>
          </a:pr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buFontTx/>
              <a:buChar char="•"/>
            </a:pPr>
            <a:r>
              <a:rPr kumimoji="0" lang="zh-CN" altLang="en-US" sz="2800" b="1" i="0" u="none" strike="noStrike" cap="none" normalizeH="0" baseline="0" dirty="0">
                <a:ln>
                  <a:noFill/>
                </a:ln>
                <a:solidFill>
                  <a:srgbClr val="FF0000"/>
                </a:solidFill>
                <a:effectLst/>
                <a:latin typeface="Arial" panose="020B0604020202020204" pitchFamily="34" charset="0"/>
              </a:rPr>
              <a:t>呼叫战狼，</a:t>
            </a:r>
            <a:endParaRPr kumimoji="0" lang="en-US" altLang="zh-CN" sz="2800" b="1" i="0" u="none" strike="noStrike" cap="none" normalizeH="0" baseline="0" dirty="0">
              <a:ln>
                <a:noFill/>
              </a:ln>
              <a:solidFill>
                <a:srgbClr val="FF0000"/>
              </a:solidFill>
              <a:effectLst/>
              <a:latin typeface="Arial" panose="020B0604020202020204" pitchFamily="34" charset="0"/>
            </a:endParaRPr>
          </a:p>
          <a:p>
            <a:pPr marL="342900" marR="0" indent="-342900" algn="ctr" defTabSz="914400" rtl="0" eaLnBrk="1" fontAlgn="base" latinLnBrk="0" hangingPunct="1">
              <a:lnSpc>
                <a:spcPct val="100000"/>
              </a:lnSpc>
              <a:spcBef>
                <a:spcPct val="20000"/>
              </a:spcBef>
              <a:spcAft>
                <a:spcPct val="0"/>
              </a:spcAft>
              <a:buClrTx/>
              <a:buSzTx/>
              <a:buFontTx/>
              <a:buChar char="•"/>
            </a:pPr>
            <a:r>
              <a:rPr lang="zh-CN" altLang="en-US" sz="2800" b="1" dirty="0">
                <a:solidFill>
                  <a:srgbClr val="FF0000"/>
                </a:solidFill>
              </a:rPr>
              <a:t>砸了硬盘！</a:t>
            </a:r>
            <a:endParaRPr kumimoji="0" lang="zh-CN" altLang="en-US" sz="2800" b="1" i="0" u="none" strike="noStrike" cap="none" normalizeH="0" baseline="0" dirty="0">
              <a:ln>
                <a:noFill/>
              </a:ln>
              <a:solidFill>
                <a:srgbClr val="FF0000"/>
              </a:solidFill>
              <a:effectLst/>
              <a:latin typeface="Arial" panose="020B0604020202020204" pitchFamily="34" charset="0"/>
            </a:endParaRPr>
          </a:p>
        </p:txBody>
      </p:sp>
      <p:sp>
        <p:nvSpPr>
          <p:cNvPr id="16" name="椭圆形标注 15"/>
          <p:cNvSpPr/>
          <p:nvPr/>
        </p:nvSpPr>
        <p:spPr bwMode="auto">
          <a:xfrm>
            <a:off x="1314734" y="1628633"/>
            <a:ext cx="1951630" cy="1269243"/>
          </a:xfrm>
          <a:prstGeom prst="wedgeEllipseCallout">
            <a:avLst>
              <a:gd name="adj1" fmla="val -45370"/>
              <a:gd name="adj2" fmla="val 73459"/>
            </a:avLst>
          </a:pr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buFontTx/>
              <a:buChar char="•"/>
            </a:pPr>
            <a:r>
              <a:rPr kumimoji="0" lang="zh-CN" altLang="en-US" sz="2800" b="1" i="0" u="none" strike="noStrike" cap="none" normalizeH="0" baseline="0" dirty="0">
                <a:ln>
                  <a:noFill/>
                </a:ln>
                <a:solidFill>
                  <a:srgbClr val="FF0000"/>
                </a:solidFill>
                <a:effectLst/>
                <a:latin typeface="Arial" panose="020B0604020202020204" pitchFamily="34" charset="0"/>
              </a:rPr>
              <a:t>呼叫战狼，</a:t>
            </a:r>
            <a:endParaRPr kumimoji="0" lang="en-US" altLang="zh-CN" sz="2800" b="1" i="0" u="none" strike="noStrike" cap="none" normalizeH="0" baseline="0" dirty="0">
              <a:ln>
                <a:noFill/>
              </a:ln>
              <a:solidFill>
                <a:srgbClr val="FF0000"/>
              </a:solidFill>
              <a:effectLst/>
              <a:latin typeface="Arial" panose="020B0604020202020204" pitchFamily="34" charset="0"/>
            </a:endParaRPr>
          </a:p>
          <a:p>
            <a:pPr marL="342900" marR="0" indent="-342900" algn="ctr" defTabSz="914400" rtl="0" eaLnBrk="1" fontAlgn="base" latinLnBrk="0" hangingPunct="1">
              <a:lnSpc>
                <a:spcPct val="100000"/>
              </a:lnSpc>
              <a:spcBef>
                <a:spcPct val="20000"/>
              </a:spcBef>
              <a:spcAft>
                <a:spcPct val="0"/>
              </a:spcAft>
              <a:buClrTx/>
              <a:buSzTx/>
              <a:buFontTx/>
              <a:buChar char="•"/>
            </a:pPr>
            <a:r>
              <a:rPr lang="zh-CN" altLang="en-US" sz="2800" b="1" dirty="0">
                <a:solidFill>
                  <a:srgbClr val="FF0000"/>
                </a:solidFill>
              </a:rPr>
              <a:t>烧了这货！</a:t>
            </a:r>
            <a:endParaRPr kumimoji="0" lang="zh-CN" altLang="en-US" sz="2800" b="1" i="0" u="none" strike="noStrike" cap="none" normalizeH="0" baseline="0" dirty="0">
              <a:ln>
                <a:noFill/>
              </a:ln>
              <a:solidFill>
                <a:srgbClr val="FF0000"/>
              </a:solidFill>
              <a:effectLst/>
              <a:latin typeface="Arial" panose="020B0604020202020204" pitchFamily="34" charset="0"/>
            </a:endParaRPr>
          </a:p>
        </p:txBody>
      </p:sp>
      <p:pic>
        <p:nvPicPr>
          <p:cNvPr id="2050" name="Picture 2" descr="C:\Users\Administrator\Desktop\p2521112343.jpg"/>
          <p:cNvPicPr>
            <a:picLocks noChangeAspect="1" noChangeArrowheads="1"/>
          </p:cNvPicPr>
          <p:nvPr/>
        </p:nvPicPr>
        <p:blipFill>
          <a:blip r:embed="rId3" cstate="print"/>
          <a:srcRect l="12985" r="51194" b="20561"/>
          <a:stretch>
            <a:fillRect/>
          </a:stretch>
        </p:blipFill>
        <p:spPr bwMode="auto">
          <a:xfrm>
            <a:off x="3411941" y="3453021"/>
            <a:ext cx="2169993" cy="2702117"/>
          </a:xfrm>
          <a:prstGeom prst="rect">
            <a:avLst/>
          </a:prstGeom>
          <a:noFill/>
        </p:spPr>
      </p:pic>
      <p:pic>
        <p:nvPicPr>
          <p:cNvPr id="2051" name="Picture 3" descr="C:\Users\Administrator\Desktop\9922720e0cf3d7ca42bd0f53f11fbe096b63a94f.jpg"/>
          <p:cNvPicPr>
            <a:picLocks noChangeAspect="1" noChangeArrowheads="1"/>
          </p:cNvPicPr>
          <p:nvPr/>
        </p:nvPicPr>
        <p:blipFill>
          <a:blip r:embed="rId4" cstate="print"/>
          <a:srcRect l="37016" t="6965" r="39513" b="16020"/>
          <a:stretch>
            <a:fillRect/>
          </a:stretch>
        </p:blipFill>
        <p:spPr bwMode="auto">
          <a:xfrm rot="4029642">
            <a:off x="5554640" y="982641"/>
            <a:ext cx="454149" cy="1869742"/>
          </a:xfrm>
          <a:prstGeom prst="rect">
            <a:avLst/>
          </a:prstGeom>
          <a:noFill/>
        </p:spPr>
      </p:pic>
      <p:sp>
        <p:nvSpPr>
          <p:cNvPr id="18" name="椭圆形标注 17"/>
          <p:cNvSpPr/>
          <p:nvPr/>
        </p:nvSpPr>
        <p:spPr bwMode="auto">
          <a:xfrm>
            <a:off x="3398293" y="2470244"/>
            <a:ext cx="3179927" cy="736980"/>
          </a:xfrm>
          <a:prstGeom prst="wedgeEllipseCallout">
            <a:avLst/>
          </a:pr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buFontTx/>
              <a:buChar char="•"/>
            </a:pPr>
            <a:r>
              <a:rPr kumimoji="0" lang="en-US" altLang="zh-CN" sz="3400" b="0" i="0" u="none" strike="noStrike" cap="none" normalizeH="0" baseline="0" dirty="0">
                <a:ln>
                  <a:noFill/>
                </a:ln>
                <a:solidFill>
                  <a:srgbClr val="FF0000"/>
                </a:solidFill>
                <a:effectLst/>
                <a:latin typeface="Arial" panose="020B0604020202020204" pitchFamily="34" charset="0"/>
              </a:rPr>
              <a:t>Fire in the hole</a:t>
            </a:r>
            <a:endParaRPr kumimoji="0" lang="zh-CN" altLang="en-US" sz="3400" b="0" i="0" u="none" strike="noStrike" cap="none" normalizeH="0" baseline="0" dirty="0">
              <a:ln>
                <a:noFill/>
              </a:ln>
              <a:solidFill>
                <a:srgbClr val="FF0000"/>
              </a:solidFill>
              <a:effectLst/>
              <a:latin typeface="Arial" panose="020B0604020202020204" pitchFamily="34" charset="0"/>
            </a:endParaRPr>
          </a:p>
        </p:txBody>
      </p:sp>
      <p:sp>
        <p:nvSpPr>
          <p:cNvPr id="17" name="矩形 16"/>
          <p:cNvSpPr/>
          <p:nvPr/>
        </p:nvSpPr>
        <p:spPr>
          <a:xfrm>
            <a:off x="0" y="1741058"/>
            <a:ext cx="1282890" cy="1384995"/>
          </a:xfrm>
          <a:prstGeom prst="rect">
            <a:avLst/>
          </a:prstGeom>
        </p:spPr>
        <p:txBody>
          <a:bodyPr wrap="square">
            <a:spAutoFit/>
          </a:bodyPr>
          <a:lstStyle/>
          <a:p>
            <a:r>
              <a:rPr lang="en-US" altLang="zh-CN" sz="2800" b="1" dirty="0">
                <a:solidFill>
                  <a:srgbClr val="005EA4"/>
                </a:solidFill>
              </a:rPr>
              <a:t>VR</a:t>
            </a:r>
            <a:r>
              <a:rPr lang="zh-CN" altLang="en-US" sz="2800" b="1" dirty="0">
                <a:solidFill>
                  <a:srgbClr val="005EA4"/>
                </a:solidFill>
              </a:rPr>
              <a:t>电影制片商</a:t>
            </a:r>
            <a:endParaRPr lang="zh-CN" altLang="en-US" sz="2800" dirty="0"/>
          </a:p>
        </p:txBody>
      </p:sp>
      <p:sp>
        <p:nvSpPr>
          <p:cNvPr id="19" name="矩形 18"/>
          <p:cNvSpPr/>
          <p:nvPr/>
        </p:nvSpPr>
        <p:spPr>
          <a:xfrm>
            <a:off x="0" y="3156382"/>
            <a:ext cx="1535373" cy="1815882"/>
          </a:xfrm>
          <a:prstGeom prst="rect">
            <a:avLst/>
          </a:prstGeom>
        </p:spPr>
        <p:txBody>
          <a:bodyPr wrap="square">
            <a:spAutoFit/>
          </a:bodyPr>
          <a:lstStyle/>
          <a:p>
            <a:r>
              <a:rPr lang="zh-CN" altLang="en-US" sz="2800" b="1" dirty="0">
                <a:solidFill>
                  <a:srgbClr val="005EA4"/>
                </a:solidFill>
              </a:rPr>
              <a:t>行星发动机一日游公司</a:t>
            </a:r>
            <a:endParaRPr lang="zh-CN" altLang="en-US" sz="2800" dirty="0"/>
          </a:p>
        </p:txBody>
      </p:sp>
      <p:sp>
        <p:nvSpPr>
          <p:cNvPr id="20" name="矩形 19"/>
          <p:cNvSpPr/>
          <p:nvPr/>
        </p:nvSpPr>
        <p:spPr>
          <a:xfrm>
            <a:off x="0" y="5152998"/>
            <a:ext cx="1160060" cy="954107"/>
          </a:xfrm>
          <a:prstGeom prst="rect">
            <a:avLst/>
          </a:prstGeom>
        </p:spPr>
        <p:txBody>
          <a:bodyPr wrap="square">
            <a:spAutoFit/>
          </a:bodyPr>
          <a:lstStyle/>
          <a:p>
            <a:r>
              <a:rPr lang="zh-CN" altLang="en-US" sz="2800" b="1" dirty="0">
                <a:solidFill>
                  <a:srgbClr val="005EA4"/>
                </a:solidFill>
              </a:rPr>
              <a:t>农业公司</a:t>
            </a:r>
            <a:endParaRPr lang="zh-CN" altLang="en-US" sz="2800" dirty="0"/>
          </a:p>
        </p:txBody>
      </p:sp>
      <p:sp>
        <p:nvSpPr>
          <p:cNvPr id="21" name="矩形标注 20"/>
          <p:cNvSpPr/>
          <p:nvPr/>
        </p:nvSpPr>
        <p:spPr bwMode="auto">
          <a:xfrm>
            <a:off x="259307" y="1009934"/>
            <a:ext cx="3425589" cy="586854"/>
          </a:xfrm>
          <a:prstGeom prst="wedgeRectCallout">
            <a:avLst>
              <a:gd name="adj1" fmla="val -45136"/>
              <a:gd name="adj2" fmla="val 88082"/>
            </a:avLst>
          </a:prstGeom>
          <a:noFill/>
          <a:ln w="9525" cap="flat" cmpd="sng" algn="ctr">
            <a:solidFill>
              <a:srgbClr val="FF0000"/>
            </a:solidFill>
            <a:prstDash val="solid"/>
            <a:round/>
            <a:headEnd type="none" w="med" len="med"/>
            <a:tailEnd type="none" w="med" len="med"/>
          </a:ln>
        </p:spPr>
        <p:txBody>
          <a:bodyPr vert="horz" wrap="none" lIns="91440" tIns="45720" rIns="91440" bIns="45720" numCol="1" rtlCol="0" anchor="ctr" anchorCtr="0" compatLnSpc="1"/>
          <a:lstStyle/>
          <a:p>
            <a:pPr marL="342900" marR="0" indent="-342900" algn="ctr" defTabSz="914400" rtl="0" eaLnBrk="1" fontAlgn="base" latinLnBrk="0" hangingPunct="1">
              <a:lnSpc>
                <a:spcPct val="100000"/>
              </a:lnSpc>
              <a:spcBef>
                <a:spcPct val="20000"/>
              </a:spcBef>
              <a:spcAft>
                <a:spcPct val="0"/>
              </a:spcAft>
              <a:buClrTx/>
              <a:buSzTx/>
            </a:pPr>
            <a:r>
              <a:rPr kumimoji="0" lang="zh-CN" altLang="en-US" sz="3400" b="1" i="0" u="none" strike="noStrike" cap="none" normalizeH="0" baseline="0" dirty="0">
                <a:ln>
                  <a:noFill/>
                </a:ln>
                <a:solidFill>
                  <a:srgbClr val="FF0000"/>
                </a:solidFill>
                <a:effectLst/>
                <a:latin typeface="Arial" panose="020B0604020202020204" pitchFamily="34" charset="0"/>
              </a:rPr>
              <a:t>什么，</a:t>
            </a:r>
            <a:r>
              <a:rPr kumimoji="0" lang="en-US" altLang="zh-CN" sz="3400" b="1" i="0" u="none" strike="noStrike" cap="none" normalizeH="0" baseline="0" dirty="0">
                <a:ln>
                  <a:noFill/>
                </a:ln>
                <a:solidFill>
                  <a:srgbClr val="FF0000"/>
                </a:solidFill>
                <a:effectLst/>
                <a:latin typeface="Arial" panose="020B0604020202020204" pitchFamily="34" charset="0"/>
              </a:rPr>
              <a:t>400</a:t>
            </a:r>
            <a:r>
              <a:rPr kumimoji="0" lang="zh-CN" altLang="en-US" sz="3400" b="1" i="0" u="none" strike="noStrike" cap="none" normalizeH="0" baseline="0" dirty="0">
                <a:ln>
                  <a:noFill/>
                </a:ln>
                <a:solidFill>
                  <a:srgbClr val="FF0000"/>
                </a:solidFill>
                <a:effectLst/>
                <a:latin typeface="Arial" panose="020B0604020202020204" pitchFamily="34" charset="0"/>
              </a:rPr>
              <a:t>年后？</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bg/>
                                          </p:spTgt>
                                        </p:tgtEl>
                                        <p:attrNameLst>
                                          <p:attrName>style.visibility</p:attrName>
                                        </p:attrNameLst>
                                      </p:cBhvr>
                                      <p:to>
                                        <p:strVal val="visible"/>
                                      </p:to>
                                    </p:set>
                                    <p:anim calcmode="lin" valueType="num">
                                      <p:cBhvr additive="base">
                                        <p:cTn id="7" dur="500" fill="hold"/>
                                        <p:tgtEl>
                                          <p:spTgt spid="18">
                                            <p:bg/>
                                          </p:spTgt>
                                        </p:tgtEl>
                                        <p:attrNameLst>
                                          <p:attrName>ppt_x</p:attrName>
                                        </p:attrNameLst>
                                      </p:cBhvr>
                                      <p:tavLst>
                                        <p:tav tm="0">
                                          <p:val>
                                            <p:strVal val="#ppt_x"/>
                                          </p:val>
                                        </p:tav>
                                        <p:tav tm="100000">
                                          <p:val>
                                            <p:strVal val="#ppt_x"/>
                                          </p:val>
                                        </p:tav>
                                      </p:tavLst>
                                    </p:anim>
                                    <p:anim calcmode="lin" valueType="num">
                                      <p:cBhvr additive="base">
                                        <p:cTn id="8" dur="500" fill="hold"/>
                                        <p:tgtEl>
                                          <p:spTgt spid="18">
                                            <p:bg/>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anim calcmode="lin" valueType="num">
                                      <p:cBhvr additive="base">
                                        <p:cTn id="11"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051"/>
                                        </p:tgtEl>
                                        <p:attrNameLst>
                                          <p:attrName>style.visibility</p:attrName>
                                        </p:attrNameLst>
                                      </p:cBhvr>
                                      <p:to>
                                        <p:strVal val="visible"/>
                                      </p:to>
                                    </p:set>
                                    <p:anim calcmode="lin" valueType="num">
                                      <p:cBhvr additive="base">
                                        <p:cTn id="17" dur="500" fill="hold"/>
                                        <p:tgtEl>
                                          <p:spTgt spid="2051"/>
                                        </p:tgtEl>
                                        <p:attrNameLst>
                                          <p:attrName>ppt_x</p:attrName>
                                        </p:attrNameLst>
                                      </p:cBhvr>
                                      <p:tavLst>
                                        <p:tav tm="0">
                                          <p:val>
                                            <p:strVal val="#ppt_x"/>
                                          </p:val>
                                        </p:tav>
                                        <p:tav tm="100000">
                                          <p:val>
                                            <p:strVal val="#ppt_x"/>
                                          </p:val>
                                        </p:tav>
                                      </p:tavLst>
                                    </p:anim>
                                    <p:anim calcmode="lin" valueType="num">
                                      <p:cBhvr additive="base">
                                        <p:cTn id="18" dur="500" fill="hold"/>
                                        <p:tgtEl>
                                          <p:spTgt spid="205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4">
                                            <p:txEl>
                                              <p:pRg st="0" end="0"/>
                                            </p:txEl>
                                          </p:spTgt>
                                        </p:tgtEl>
                                        <p:attrNameLst>
                                          <p:attrName>style.visibility</p:attrName>
                                        </p:attrNameLst>
                                      </p:cBhvr>
                                      <p:to>
                                        <p:strVal val="visible"/>
                                      </p:to>
                                    </p:set>
                                    <p:anim calcmode="lin" valueType="num">
                                      <p:cBhvr additive="base">
                                        <p:cTn id="23"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P spid="18" grpId="0" build="allAtOnce"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资源的配置方式：市场经济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22</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12293" name="Picture 5"/>
          <p:cNvPicPr>
            <a:picLocks noChangeAspect="1" noChangeArrowheads="1"/>
          </p:cNvPicPr>
          <p:nvPr/>
        </p:nvPicPr>
        <p:blipFill>
          <a:blip r:embed="rId2" cstate="print"/>
          <a:srcRect l="34581" t="15252" r="34351" b="17211"/>
          <a:stretch>
            <a:fillRect/>
          </a:stretch>
        </p:blipFill>
        <p:spPr bwMode="auto">
          <a:xfrm>
            <a:off x="0" y="1787858"/>
            <a:ext cx="1105469" cy="1351127"/>
          </a:xfrm>
          <a:prstGeom prst="rect">
            <a:avLst/>
          </a:prstGeom>
          <a:noFill/>
          <a:ln w="9525">
            <a:noFill/>
            <a:miter lim="800000"/>
            <a:headEnd/>
            <a:tailEnd/>
          </a:ln>
        </p:spPr>
      </p:pic>
      <p:pic>
        <p:nvPicPr>
          <p:cNvPr id="12294" name="Picture 6"/>
          <p:cNvPicPr>
            <a:picLocks noChangeAspect="1" noChangeArrowheads="1"/>
          </p:cNvPicPr>
          <p:nvPr/>
        </p:nvPicPr>
        <p:blipFill>
          <a:blip r:embed="rId3" cstate="print"/>
          <a:srcRect l="41223" t="52308" r="44210" b="15385"/>
          <a:stretch>
            <a:fillRect/>
          </a:stretch>
        </p:blipFill>
        <p:spPr bwMode="auto">
          <a:xfrm>
            <a:off x="0" y="4795403"/>
            <a:ext cx="1105468" cy="1378437"/>
          </a:xfrm>
          <a:prstGeom prst="rect">
            <a:avLst/>
          </a:prstGeom>
          <a:noFill/>
          <a:ln w="9525">
            <a:noFill/>
            <a:miter lim="800000"/>
            <a:headEnd/>
            <a:tailEnd/>
          </a:ln>
        </p:spPr>
      </p:pic>
      <p:sp>
        <p:nvSpPr>
          <p:cNvPr id="12" name="TextBox 11"/>
          <p:cNvSpPr txBox="1"/>
          <p:nvPr/>
        </p:nvSpPr>
        <p:spPr>
          <a:xfrm>
            <a:off x="0" y="1091820"/>
            <a:ext cx="3480179" cy="615553"/>
          </a:xfrm>
          <a:prstGeom prst="rect">
            <a:avLst/>
          </a:prstGeom>
          <a:noFill/>
        </p:spPr>
        <p:txBody>
          <a:bodyPr wrap="square" rtlCol="0">
            <a:spAutoFit/>
          </a:bodyPr>
          <a:lstStyle/>
          <a:p>
            <a:r>
              <a:rPr lang="zh-CN" altLang="en-US" b="1" dirty="0">
                <a:solidFill>
                  <a:srgbClr val="005EA4"/>
                </a:solidFill>
              </a:rPr>
              <a:t>供给</a:t>
            </a:r>
          </a:p>
        </p:txBody>
      </p:sp>
      <p:sp>
        <p:nvSpPr>
          <p:cNvPr id="13" name="TextBox 12"/>
          <p:cNvSpPr txBox="1"/>
          <p:nvPr/>
        </p:nvSpPr>
        <p:spPr>
          <a:xfrm>
            <a:off x="1244219" y="1912962"/>
            <a:ext cx="1963004" cy="1077218"/>
          </a:xfrm>
          <a:prstGeom prst="rect">
            <a:avLst/>
          </a:prstGeom>
          <a:noFill/>
        </p:spPr>
        <p:txBody>
          <a:bodyPr wrap="square" rtlCol="0">
            <a:spAutoFit/>
          </a:bodyPr>
          <a:lstStyle/>
          <a:p>
            <a:r>
              <a:rPr lang="zh-CN" altLang="en-US" sz="3200" b="1" dirty="0">
                <a:solidFill>
                  <a:srgbClr val="005EA4"/>
                </a:solidFill>
              </a:rPr>
              <a:t>司机多少钱一个月</a:t>
            </a:r>
          </a:p>
        </p:txBody>
      </p:sp>
      <p:sp>
        <p:nvSpPr>
          <p:cNvPr id="14" name="TextBox 13"/>
          <p:cNvSpPr txBox="1"/>
          <p:nvPr/>
        </p:nvSpPr>
        <p:spPr>
          <a:xfrm>
            <a:off x="1232846" y="4658435"/>
            <a:ext cx="1963004" cy="1569660"/>
          </a:xfrm>
          <a:prstGeom prst="rect">
            <a:avLst/>
          </a:prstGeom>
          <a:noFill/>
        </p:spPr>
        <p:txBody>
          <a:bodyPr wrap="square" rtlCol="0">
            <a:spAutoFit/>
          </a:bodyPr>
          <a:lstStyle/>
          <a:p>
            <a:r>
              <a:rPr lang="zh-CN" altLang="en-US" sz="3200" b="1" dirty="0">
                <a:solidFill>
                  <a:srgbClr val="005EA4"/>
                </a:solidFill>
              </a:rPr>
              <a:t>北京电影学院是双一流吗</a:t>
            </a:r>
          </a:p>
        </p:txBody>
      </p:sp>
      <p:sp>
        <p:nvSpPr>
          <p:cNvPr id="15" name="TextBox 14"/>
          <p:cNvSpPr txBox="1"/>
          <p:nvPr/>
        </p:nvSpPr>
        <p:spPr>
          <a:xfrm>
            <a:off x="1235120" y="3432410"/>
            <a:ext cx="1963004" cy="1077218"/>
          </a:xfrm>
          <a:prstGeom prst="rect">
            <a:avLst/>
          </a:prstGeom>
          <a:noFill/>
        </p:spPr>
        <p:txBody>
          <a:bodyPr wrap="square" rtlCol="0">
            <a:spAutoFit/>
          </a:bodyPr>
          <a:lstStyle/>
          <a:p>
            <a:r>
              <a:rPr lang="zh-CN" altLang="en-US" sz="3200" b="1" dirty="0">
                <a:solidFill>
                  <a:srgbClr val="005EA4"/>
                </a:solidFill>
              </a:rPr>
              <a:t>修理工有没有期权</a:t>
            </a:r>
          </a:p>
        </p:txBody>
      </p:sp>
      <p:sp>
        <p:nvSpPr>
          <p:cNvPr id="17" name="TextBox 16"/>
          <p:cNvSpPr txBox="1"/>
          <p:nvPr/>
        </p:nvSpPr>
        <p:spPr>
          <a:xfrm>
            <a:off x="7478973" y="1080446"/>
            <a:ext cx="1228299" cy="615553"/>
          </a:xfrm>
          <a:prstGeom prst="rect">
            <a:avLst/>
          </a:prstGeom>
          <a:noFill/>
        </p:spPr>
        <p:txBody>
          <a:bodyPr wrap="square" rtlCol="0">
            <a:spAutoFit/>
          </a:bodyPr>
          <a:lstStyle/>
          <a:p>
            <a:r>
              <a:rPr lang="zh-CN" altLang="en-US" b="1" dirty="0">
                <a:solidFill>
                  <a:srgbClr val="005EA4"/>
                </a:solidFill>
              </a:rPr>
              <a:t>需求</a:t>
            </a:r>
          </a:p>
        </p:txBody>
      </p:sp>
      <p:sp>
        <p:nvSpPr>
          <p:cNvPr id="16" name="TextBox 15"/>
          <p:cNvSpPr txBox="1"/>
          <p:nvPr/>
        </p:nvSpPr>
        <p:spPr>
          <a:xfrm>
            <a:off x="1269242" y="1069074"/>
            <a:ext cx="6441743" cy="615553"/>
          </a:xfrm>
          <a:prstGeom prst="rect">
            <a:avLst/>
          </a:prstGeom>
          <a:noFill/>
        </p:spPr>
        <p:txBody>
          <a:bodyPr wrap="square" rtlCol="0">
            <a:spAutoFit/>
          </a:bodyPr>
          <a:lstStyle/>
          <a:p>
            <a:r>
              <a:rPr lang="zh-CN" altLang="en-US" b="1" dirty="0">
                <a:solidFill>
                  <a:srgbClr val="FF0000"/>
                </a:solidFill>
              </a:rPr>
              <a:t>要素市场：劳动（含人力资本）</a:t>
            </a:r>
          </a:p>
        </p:txBody>
      </p:sp>
      <p:pic>
        <p:nvPicPr>
          <p:cNvPr id="1027" name="Picture 3" descr="C:\Users\Administrator\Desktop\p2542069702.jpg"/>
          <p:cNvPicPr>
            <a:picLocks noChangeAspect="1" noChangeArrowheads="1"/>
          </p:cNvPicPr>
          <p:nvPr/>
        </p:nvPicPr>
        <p:blipFill>
          <a:blip r:embed="rId4" cstate="print"/>
          <a:srcRect l="31343" r="34776"/>
          <a:stretch>
            <a:fillRect/>
          </a:stretch>
        </p:blipFill>
        <p:spPr bwMode="auto">
          <a:xfrm>
            <a:off x="6721347" y="2210937"/>
            <a:ext cx="2422653" cy="2772240"/>
          </a:xfrm>
          <a:prstGeom prst="rect">
            <a:avLst/>
          </a:prstGeom>
          <a:noFill/>
        </p:spPr>
      </p:pic>
      <p:sp>
        <p:nvSpPr>
          <p:cNvPr id="19" name="TextBox 18"/>
          <p:cNvSpPr txBox="1"/>
          <p:nvPr/>
        </p:nvSpPr>
        <p:spPr>
          <a:xfrm>
            <a:off x="7315199" y="1651379"/>
            <a:ext cx="1624084" cy="584775"/>
          </a:xfrm>
          <a:prstGeom prst="rect">
            <a:avLst/>
          </a:prstGeom>
          <a:noFill/>
        </p:spPr>
        <p:txBody>
          <a:bodyPr wrap="square" rtlCol="0">
            <a:spAutoFit/>
          </a:bodyPr>
          <a:lstStyle/>
          <a:p>
            <a:r>
              <a:rPr lang="en-US" altLang="zh-CN" sz="3200" b="1" dirty="0">
                <a:solidFill>
                  <a:srgbClr val="005EA4"/>
                </a:solidFill>
              </a:rPr>
              <a:t>MOSS</a:t>
            </a:r>
            <a:endParaRPr lang="zh-CN" altLang="en-US" sz="3200" b="1" dirty="0">
              <a:solidFill>
                <a:srgbClr val="005EA4"/>
              </a:solidFill>
            </a:endParaRPr>
          </a:p>
        </p:txBody>
      </p:sp>
      <p:pic>
        <p:nvPicPr>
          <p:cNvPr id="20" name="Picture 4"/>
          <p:cNvPicPr>
            <a:picLocks noChangeAspect="1" noChangeArrowheads="1"/>
          </p:cNvPicPr>
          <p:nvPr/>
        </p:nvPicPr>
        <p:blipFill>
          <a:blip r:embed="rId5" cstate="print"/>
          <a:srcRect l="22057" t="22692" r="48643" b="18077"/>
          <a:stretch>
            <a:fillRect/>
          </a:stretch>
        </p:blipFill>
        <p:spPr bwMode="auto">
          <a:xfrm>
            <a:off x="0" y="3343702"/>
            <a:ext cx="1106053" cy="1257064"/>
          </a:xfrm>
          <a:prstGeom prst="rect">
            <a:avLst/>
          </a:prstGeom>
          <a:noFill/>
          <a:ln w="9525">
            <a:noFill/>
            <a:miter lim="800000"/>
            <a:headEnd/>
            <a:tailEnd/>
          </a:ln>
        </p:spPr>
      </p:pic>
      <p:sp>
        <p:nvSpPr>
          <p:cNvPr id="22" name="TextBox 21"/>
          <p:cNvSpPr txBox="1"/>
          <p:nvPr/>
        </p:nvSpPr>
        <p:spPr>
          <a:xfrm>
            <a:off x="4562899" y="1724169"/>
            <a:ext cx="1963004" cy="4524315"/>
          </a:xfrm>
          <a:prstGeom prst="rect">
            <a:avLst/>
          </a:prstGeom>
          <a:noFill/>
        </p:spPr>
        <p:txBody>
          <a:bodyPr wrap="square" rtlCol="0">
            <a:spAutoFit/>
          </a:bodyPr>
          <a:lstStyle/>
          <a:p>
            <a:r>
              <a:rPr lang="en-US" altLang="zh-CN" sz="3200" b="1" dirty="0">
                <a:solidFill>
                  <a:srgbClr val="005EA4"/>
                </a:solidFill>
              </a:rPr>
              <a:t>400</a:t>
            </a:r>
            <a:r>
              <a:rPr lang="zh-CN" altLang="en-US" sz="3200" b="1" dirty="0">
                <a:solidFill>
                  <a:srgbClr val="005EA4"/>
                </a:solidFill>
              </a:rPr>
              <a:t>年后地球不流浪就炸了，工作还挑三拣四，包食宿不错了，给我免费打工行吗</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uild="allAtOnce"/>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资源的配置方式：市场经济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23</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12293" name="Picture 5"/>
          <p:cNvPicPr>
            <a:picLocks noChangeAspect="1" noChangeArrowheads="1"/>
          </p:cNvPicPr>
          <p:nvPr/>
        </p:nvPicPr>
        <p:blipFill>
          <a:blip r:embed="rId2" cstate="print"/>
          <a:srcRect l="34581" t="15252" r="34351" b="17211"/>
          <a:stretch>
            <a:fillRect/>
          </a:stretch>
        </p:blipFill>
        <p:spPr bwMode="auto">
          <a:xfrm>
            <a:off x="0" y="1787858"/>
            <a:ext cx="1105469" cy="1351127"/>
          </a:xfrm>
          <a:prstGeom prst="rect">
            <a:avLst/>
          </a:prstGeom>
          <a:noFill/>
          <a:ln w="9525">
            <a:noFill/>
            <a:miter lim="800000"/>
            <a:headEnd/>
            <a:tailEnd/>
          </a:ln>
        </p:spPr>
      </p:pic>
      <p:sp>
        <p:nvSpPr>
          <p:cNvPr id="12" name="TextBox 11"/>
          <p:cNvSpPr txBox="1"/>
          <p:nvPr/>
        </p:nvSpPr>
        <p:spPr>
          <a:xfrm>
            <a:off x="0" y="1091820"/>
            <a:ext cx="3480179" cy="615553"/>
          </a:xfrm>
          <a:prstGeom prst="rect">
            <a:avLst/>
          </a:prstGeom>
          <a:noFill/>
        </p:spPr>
        <p:txBody>
          <a:bodyPr wrap="square" rtlCol="0">
            <a:spAutoFit/>
          </a:bodyPr>
          <a:lstStyle/>
          <a:p>
            <a:r>
              <a:rPr lang="zh-CN" altLang="en-US" b="1" dirty="0">
                <a:solidFill>
                  <a:srgbClr val="005EA4"/>
                </a:solidFill>
              </a:rPr>
              <a:t>供给</a:t>
            </a:r>
          </a:p>
        </p:txBody>
      </p:sp>
      <p:sp>
        <p:nvSpPr>
          <p:cNvPr id="13" name="TextBox 12"/>
          <p:cNvSpPr txBox="1"/>
          <p:nvPr/>
        </p:nvSpPr>
        <p:spPr>
          <a:xfrm>
            <a:off x="1230571" y="1667302"/>
            <a:ext cx="1963004" cy="2062103"/>
          </a:xfrm>
          <a:prstGeom prst="rect">
            <a:avLst/>
          </a:prstGeom>
          <a:noFill/>
        </p:spPr>
        <p:txBody>
          <a:bodyPr wrap="square" rtlCol="0">
            <a:spAutoFit/>
          </a:bodyPr>
          <a:lstStyle/>
          <a:p>
            <a:r>
              <a:rPr lang="zh-CN" altLang="en-US" sz="3200" b="1" dirty="0">
                <a:solidFill>
                  <a:srgbClr val="005EA4"/>
                </a:solidFill>
              </a:rPr>
              <a:t>攒了</a:t>
            </a:r>
            <a:r>
              <a:rPr lang="en-US" altLang="zh-CN" sz="3200" b="1" dirty="0">
                <a:solidFill>
                  <a:srgbClr val="005EA4"/>
                </a:solidFill>
              </a:rPr>
              <a:t>10</a:t>
            </a:r>
            <a:r>
              <a:rPr lang="zh-CN" altLang="en-US" sz="3200" b="1" dirty="0">
                <a:solidFill>
                  <a:srgbClr val="005EA4"/>
                </a:solidFill>
              </a:rPr>
              <a:t>万，你们公司的盈利如何？</a:t>
            </a:r>
          </a:p>
        </p:txBody>
      </p:sp>
      <p:sp>
        <p:nvSpPr>
          <p:cNvPr id="14" name="TextBox 13"/>
          <p:cNvSpPr txBox="1"/>
          <p:nvPr/>
        </p:nvSpPr>
        <p:spPr>
          <a:xfrm>
            <a:off x="5791198" y="2010769"/>
            <a:ext cx="1963004" cy="3539430"/>
          </a:xfrm>
          <a:prstGeom prst="rect">
            <a:avLst/>
          </a:prstGeom>
          <a:noFill/>
        </p:spPr>
        <p:txBody>
          <a:bodyPr wrap="square" rtlCol="0">
            <a:spAutoFit/>
          </a:bodyPr>
          <a:lstStyle/>
          <a:p>
            <a:r>
              <a:rPr lang="zh-CN" altLang="en-US" sz="3200" b="1" dirty="0">
                <a:solidFill>
                  <a:srgbClr val="005EA4"/>
                </a:solidFill>
              </a:rPr>
              <a:t>需要钱投资建造行星发动机</a:t>
            </a:r>
            <a:endParaRPr lang="en-US" altLang="zh-CN" sz="3200" b="1" dirty="0">
              <a:solidFill>
                <a:srgbClr val="005EA4"/>
              </a:solidFill>
            </a:endParaRPr>
          </a:p>
          <a:p>
            <a:r>
              <a:rPr lang="zh-CN" altLang="en-US" sz="3200" b="1" dirty="0">
                <a:solidFill>
                  <a:srgbClr val="005EA4"/>
                </a:solidFill>
              </a:rPr>
              <a:t>（发行公司股票、债券募集资金）</a:t>
            </a:r>
          </a:p>
        </p:txBody>
      </p:sp>
      <p:sp>
        <p:nvSpPr>
          <p:cNvPr id="15" name="TextBox 14"/>
          <p:cNvSpPr txBox="1"/>
          <p:nvPr/>
        </p:nvSpPr>
        <p:spPr>
          <a:xfrm>
            <a:off x="1276063" y="4060207"/>
            <a:ext cx="1963004" cy="2062103"/>
          </a:xfrm>
          <a:prstGeom prst="rect">
            <a:avLst/>
          </a:prstGeom>
          <a:noFill/>
        </p:spPr>
        <p:txBody>
          <a:bodyPr wrap="square" rtlCol="0">
            <a:spAutoFit/>
          </a:bodyPr>
          <a:lstStyle/>
          <a:p>
            <a:r>
              <a:rPr lang="zh-CN" altLang="en-US" sz="3200" b="1" dirty="0">
                <a:solidFill>
                  <a:srgbClr val="005EA4"/>
                </a:solidFill>
              </a:rPr>
              <a:t>存了</a:t>
            </a:r>
            <a:r>
              <a:rPr lang="en-US" altLang="zh-CN" sz="3200" b="1" dirty="0">
                <a:solidFill>
                  <a:srgbClr val="005EA4"/>
                </a:solidFill>
              </a:rPr>
              <a:t>2</a:t>
            </a:r>
            <a:r>
              <a:rPr lang="zh-CN" altLang="en-US" sz="3200" b="1" dirty="0">
                <a:solidFill>
                  <a:srgbClr val="005EA4"/>
                </a:solidFill>
              </a:rPr>
              <a:t>万，你们公司何时还本付息</a:t>
            </a:r>
          </a:p>
        </p:txBody>
      </p:sp>
      <p:sp>
        <p:nvSpPr>
          <p:cNvPr id="17" name="TextBox 16"/>
          <p:cNvSpPr txBox="1"/>
          <p:nvPr/>
        </p:nvSpPr>
        <p:spPr>
          <a:xfrm>
            <a:off x="7478973" y="1080446"/>
            <a:ext cx="1228299" cy="615553"/>
          </a:xfrm>
          <a:prstGeom prst="rect">
            <a:avLst/>
          </a:prstGeom>
          <a:noFill/>
        </p:spPr>
        <p:txBody>
          <a:bodyPr wrap="square" rtlCol="0">
            <a:spAutoFit/>
          </a:bodyPr>
          <a:lstStyle/>
          <a:p>
            <a:r>
              <a:rPr lang="zh-CN" altLang="en-US" b="1" dirty="0">
                <a:solidFill>
                  <a:srgbClr val="005EA4"/>
                </a:solidFill>
              </a:rPr>
              <a:t>需求</a:t>
            </a:r>
          </a:p>
        </p:txBody>
      </p:sp>
      <p:sp>
        <p:nvSpPr>
          <p:cNvPr id="16" name="TextBox 15"/>
          <p:cNvSpPr txBox="1"/>
          <p:nvPr/>
        </p:nvSpPr>
        <p:spPr>
          <a:xfrm>
            <a:off x="2961565" y="1096368"/>
            <a:ext cx="3507474" cy="615553"/>
          </a:xfrm>
          <a:prstGeom prst="rect">
            <a:avLst/>
          </a:prstGeom>
          <a:noFill/>
        </p:spPr>
        <p:txBody>
          <a:bodyPr wrap="square" rtlCol="0">
            <a:spAutoFit/>
          </a:bodyPr>
          <a:lstStyle/>
          <a:p>
            <a:r>
              <a:rPr lang="zh-CN" altLang="en-US" b="1" dirty="0">
                <a:solidFill>
                  <a:srgbClr val="FF0000"/>
                </a:solidFill>
              </a:rPr>
              <a:t>要素市场：资本</a:t>
            </a:r>
          </a:p>
        </p:txBody>
      </p:sp>
      <p:pic>
        <p:nvPicPr>
          <p:cNvPr id="1027" name="Picture 3" descr="C:\Users\Administrator\Desktop\p2542069702.jpg"/>
          <p:cNvPicPr>
            <a:picLocks noChangeAspect="1" noChangeArrowheads="1"/>
          </p:cNvPicPr>
          <p:nvPr/>
        </p:nvPicPr>
        <p:blipFill>
          <a:blip r:embed="rId3" cstate="print"/>
          <a:srcRect l="31343" r="45702"/>
          <a:stretch>
            <a:fillRect/>
          </a:stretch>
        </p:blipFill>
        <p:spPr bwMode="auto">
          <a:xfrm>
            <a:off x="7882407" y="2579427"/>
            <a:ext cx="1261593" cy="2130793"/>
          </a:xfrm>
          <a:prstGeom prst="rect">
            <a:avLst/>
          </a:prstGeom>
          <a:noFill/>
        </p:spPr>
      </p:pic>
      <p:pic>
        <p:nvPicPr>
          <p:cNvPr id="20" name="Picture 4"/>
          <p:cNvPicPr>
            <a:picLocks noChangeAspect="1" noChangeArrowheads="1"/>
          </p:cNvPicPr>
          <p:nvPr/>
        </p:nvPicPr>
        <p:blipFill>
          <a:blip r:embed="rId4" cstate="print"/>
          <a:srcRect l="22057" t="22692" r="48643" b="18077"/>
          <a:stretch>
            <a:fillRect/>
          </a:stretch>
        </p:blipFill>
        <p:spPr bwMode="auto">
          <a:xfrm>
            <a:off x="0" y="4449171"/>
            <a:ext cx="1106053" cy="1257064"/>
          </a:xfrm>
          <a:prstGeom prst="rect">
            <a:avLst/>
          </a:prstGeom>
          <a:noFill/>
          <a:ln w="9525">
            <a:noFill/>
            <a:miter lim="800000"/>
            <a:headEnd/>
            <a:tailEnd/>
          </a:ln>
        </p:spPr>
      </p:pic>
      <p:sp>
        <p:nvSpPr>
          <p:cNvPr id="19" name="TextBox 18"/>
          <p:cNvSpPr txBox="1"/>
          <p:nvPr/>
        </p:nvSpPr>
        <p:spPr>
          <a:xfrm>
            <a:off x="3894159" y="1710521"/>
            <a:ext cx="1963004" cy="2246769"/>
          </a:xfrm>
          <a:prstGeom prst="rect">
            <a:avLst/>
          </a:prstGeom>
          <a:noFill/>
        </p:spPr>
        <p:txBody>
          <a:bodyPr wrap="square" rtlCol="0">
            <a:spAutoFit/>
          </a:bodyPr>
          <a:lstStyle/>
          <a:p>
            <a:r>
              <a:rPr lang="zh-CN" altLang="en-US" sz="2800" b="1" dirty="0">
                <a:solidFill>
                  <a:srgbClr val="005EA4"/>
                </a:solidFill>
              </a:rPr>
              <a:t>我公司预计每年亏损</a:t>
            </a:r>
            <a:r>
              <a:rPr lang="en-US" altLang="zh-CN" sz="2800" b="1" dirty="0">
                <a:solidFill>
                  <a:srgbClr val="005EA4"/>
                </a:solidFill>
              </a:rPr>
              <a:t>1</a:t>
            </a:r>
            <a:r>
              <a:rPr lang="zh-CN" altLang="en-US" sz="2800" b="1" dirty="0">
                <a:solidFill>
                  <a:srgbClr val="005EA4"/>
                </a:solidFill>
              </a:rPr>
              <a:t>兆亿元，且亏损逐年递增</a:t>
            </a:r>
          </a:p>
        </p:txBody>
      </p:sp>
      <p:sp>
        <p:nvSpPr>
          <p:cNvPr id="22" name="TextBox 21"/>
          <p:cNvSpPr txBox="1"/>
          <p:nvPr/>
        </p:nvSpPr>
        <p:spPr>
          <a:xfrm>
            <a:off x="3939652" y="4198959"/>
            <a:ext cx="1963004" cy="1815882"/>
          </a:xfrm>
          <a:prstGeom prst="rect">
            <a:avLst/>
          </a:prstGeom>
          <a:noFill/>
        </p:spPr>
        <p:txBody>
          <a:bodyPr wrap="square" rtlCol="0">
            <a:spAutoFit/>
          </a:bodyPr>
          <a:lstStyle/>
          <a:p>
            <a:r>
              <a:rPr lang="zh-CN" altLang="en-US" sz="2800" b="1" dirty="0">
                <a:solidFill>
                  <a:srgbClr val="005EA4"/>
                </a:solidFill>
              </a:rPr>
              <a:t>预计</a:t>
            </a:r>
            <a:r>
              <a:rPr lang="en-US" altLang="zh-CN" sz="2800" b="1" dirty="0">
                <a:solidFill>
                  <a:srgbClr val="005EA4"/>
                </a:solidFill>
              </a:rPr>
              <a:t>2500</a:t>
            </a:r>
            <a:r>
              <a:rPr lang="zh-CN" altLang="en-US" sz="2800" b="1" dirty="0">
                <a:solidFill>
                  <a:srgbClr val="005EA4"/>
                </a:solidFill>
              </a:rPr>
              <a:t>年后地球到达三体星系开始</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 calcmode="lin" valueType="num">
                                      <p:cBhvr additive="base">
                                        <p:cTn id="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xEl>
                                              <p:pRg st="0" end="0"/>
                                            </p:txEl>
                                          </p:spTgt>
                                        </p:tgtEl>
                                        <p:attrNameLst>
                                          <p:attrName>style.visibility</p:attrName>
                                        </p:attrNameLst>
                                      </p:cBhvr>
                                      <p:to>
                                        <p:strVal val="visible"/>
                                      </p:to>
                                    </p:set>
                                    <p:anim calcmode="lin" valueType="num">
                                      <p:cBhvr additive="base">
                                        <p:cTn id="13"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uild="allAtOnce"/>
      <p:bldP spid="22"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资源的配置方式：市场经济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24</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5847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3200" b="1" dirty="0"/>
              <a:t>市场式救援：</a:t>
            </a:r>
            <a:r>
              <a:rPr lang="en-US" altLang="zh-CN" sz="3200" b="1" dirty="0"/>
              <a:t>4771</a:t>
            </a:r>
            <a:r>
              <a:rPr lang="zh-CN" altLang="en-US" sz="3200" b="1" dirty="0"/>
              <a:t>台发动机坏了，怎么办？</a:t>
            </a:r>
          </a:p>
        </p:txBody>
      </p:sp>
      <p:pic>
        <p:nvPicPr>
          <p:cNvPr id="12290" name="Picture 2" descr="https://pic3.zhimg.com/80/v2-5b51943062471b34ad534d5be68e70f5_hd.jpg"/>
          <p:cNvPicPr>
            <a:picLocks noChangeAspect="1" noChangeArrowheads="1"/>
          </p:cNvPicPr>
          <p:nvPr/>
        </p:nvPicPr>
        <p:blipFill>
          <a:blip r:embed="rId2" cstate="print"/>
          <a:srcRect l="9075" t="15142" r="8537" b="14511"/>
          <a:stretch>
            <a:fillRect/>
          </a:stretch>
        </p:blipFill>
        <p:spPr bwMode="auto">
          <a:xfrm>
            <a:off x="818865" y="3084394"/>
            <a:ext cx="7487344" cy="2947917"/>
          </a:xfrm>
          <a:prstGeom prst="rect">
            <a:avLst/>
          </a:prstGeom>
          <a:noFill/>
        </p:spPr>
      </p:pic>
      <p:sp>
        <p:nvSpPr>
          <p:cNvPr id="8" name="TextBox 3"/>
          <p:cNvSpPr txBox="1"/>
          <p:nvPr/>
        </p:nvSpPr>
        <p:spPr>
          <a:xfrm>
            <a:off x="275230" y="1901398"/>
            <a:ext cx="8557146" cy="107721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3200" b="1" dirty="0"/>
              <a:t>请在周一到周五的工作时间（上午</a:t>
            </a:r>
            <a:r>
              <a:rPr lang="en-US" altLang="zh-CN" sz="3200" b="1" dirty="0"/>
              <a:t>9</a:t>
            </a:r>
            <a:r>
              <a:rPr lang="zh-CN" altLang="en-US" sz="3200" b="1" dirty="0"/>
              <a:t>点到下午</a:t>
            </a:r>
            <a:r>
              <a:rPr lang="en-US" altLang="zh-CN" sz="3200" b="1" dirty="0"/>
              <a:t>5</a:t>
            </a:r>
            <a:r>
              <a:rPr lang="zh-CN" altLang="en-US" sz="3200" b="1" dirty="0"/>
              <a:t>点），再拨打</a:t>
            </a:r>
            <a:r>
              <a:rPr lang="en-US" altLang="zh-CN" sz="3200" b="1" dirty="0"/>
              <a:t>4771</a:t>
            </a:r>
            <a:r>
              <a:rPr lang="zh-CN" altLang="en-US" sz="3200" b="1" dirty="0"/>
              <a:t>个不同地方的售后电话</a:t>
            </a:r>
          </a:p>
        </p:txBody>
      </p:sp>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资源的配置方式：市场经济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25</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484440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eaLnBrk="1" hangingPunct="1">
              <a:lnSpc>
                <a:spcPct val="120000"/>
              </a:lnSpc>
              <a:spcBef>
                <a:spcPts val="600"/>
              </a:spcBef>
              <a:spcAft>
                <a:spcPts val="600"/>
              </a:spcAft>
              <a:buNone/>
            </a:pPr>
            <a:r>
              <a:rPr lang="en-US" altLang="zh-CN" sz="2800" b="1" dirty="0">
                <a:latin typeface="微软雅黑" panose="020B0503020204020204" pitchFamily="34" charset="-122"/>
                <a:ea typeface="微软雅黑" panose="020B0503020204020204" pitchFamily="34" charset="-122"/>
              </a:rPr>
              <a:t>1.</a:t>
            </a:r>
            <a:r>
              <a:rPr lang="zh-CN" altLang="en-US" sz="2800" b="1" dirty="0">
                <a:latin typeface="微软雅黑" panose="020B0503020204020204" pitchFamily="34" charset="-122"/>
                <a:ea typeface="微软雅黑" panose="020B0503020204020204" pitchFamily="34" charset="-122"/>
              </a:rPr>
              <a:t> 对于个人而言，现实生活中市场经济比计划经济好。</a:t>
            </a:r>
            <a:endParaRPr lang="en-US" altLang="zh-CN" sz="2800" b="1" dirty="0">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None/>
            </a:pPr>
            <a:r>
              <a:rPr lang="en-US" altLang="zh-CN" sz="2800" b="1" dirty="0">
                <a:latin typeface="微软雅黑" panose="020B0503020204020204" pitchFamily="34" charset="-122"/>
                <a:ea typeface="微软雅黑" panose="020B0503020204020204" pitchFamily="34" charset="-122"/>
              </a:rPr>
              <a:t>2.</a:t>
            </a:r>
            <a:r>
              <a:rPr lang="zh-CN" altLang="en-US" sz="2800" b="1" dirty="0">
                <a:latin typeface="微软雅黑" panose="020B0503020204020204" pitchFamily="34" charset="-122"/>
                <a:ea typeface="微软雅黑" panose="020B0503020204020204" pitchFamily="34" charset="-122"/>
              </a:rPr>
              <a:t> 计划经济又称战时经济，优点是能够集中力量办大事。如战争时期的动员；或</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流浪地球</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中集中全球资源完成不具备经济价值的超级工程</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行星发动机。</a:t>
            </a:r>
            <a:endParaRPr lang="en-US" altLang="zh-CN" sz="2800" b="1" dirty="0">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Font typeface="Wingdings" pitchFamily="2" charset="2"/>
              <a:buChar char="l"/>
            </a:pPr>
            <a:r>
              <a:rPr lang="zh-CN" altLang="en-US" sz="2800" b="1" dirty="0">
                <a:solidFill>
                  <a:srgbClr val="FF0000"/>
                </a:solidFill>
                <a:latin typeface="微软雅黑" panose="020B0503020204020204" pitchFamily="34" charset="-122"/>
                <a:ea typeface="微软雅黑" panose="020B0503020204020204" pitchFamily="34" charset="-122"/>
              </a:rPr>
              <a:t>实际上，即使在现实生活中，市场经济也有缺陷。</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Font typeface="Wingdings" pitchFamily="2" charset="2"/>
              <a:buChar char="l"/>
            </a:pPr>
            <a:r>
              <a:rPr lang="zh-CN" altLang="en-US" sz="2800" b="1" dirty="0">
                <a:solidFill>
                  <a:srgbClr val="FF0000"/>
                </a:solidFill>
                <a:latin typeface="微软雅黑" panose="020B0503020204020204" pitchFamily="34" charset="-122"/>
                <a:ea typeface="微软雅黑" panose="020B0503020204020204" pitchFamily="34" charset="-122"/>
              </a:rPr>
              <a:t>在后续的课程中，会讲到外部性问题。</a:t>
            </a:r>
            <a:endParaRPr lang="en-US" altLang="zh-CN" sz="2800" b="1" dirty="0">
              <a:solidFill>
                <a:srgbClr val="FF000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Font typeface="Wingdings" pitchFamily="2" charset="2"/>
              <a:buChar char="l"/>
            </a:pPr>
            <a:r>
              <a:rPr lang="zh-CN" altLang="en-US" sz="2800" b="1" dirty="0">
                <a:solidFill>
                  <a:srgbClr val="FF0000"/>
                </a:solidFill>
                <a:latin typeface="微软雅黑" panose="020B0503020204020204" pitchFamily="34" charset="-122"/>
                <a:ea typeface="微软雅黑" panose="020B0503020204020204" pitchFamily="34" charset="-122"/>
              </a:rPr>
              <a:t>请大家思考讨论：在“集中力量办大事”方面（如流浪地球计划的实施），计划经济是否也存在缺陷？</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cover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86603" y="2526920"/>
            <a:ext cx="8557146" cy="835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2.</a:t>
            </a:r>
            <a:r>
              <a:rPr lang="zh-CN" altLang="en-US" sz="4400" b="1" dirty="0">
                <a:solidFill>
                  <a:srgbClr val="0070C0"/>
                </a:solidFill>
                <a:latin typeface="微软雅黑" panose="020B0503020204020204" pitchFamily="34" charset="-122"/>
                <a:ea typeface="微软雅黑" panose="020B0503020204020204" pitchFamily="34" charset="-122"/>
              </a:rPr>
              <a:t>需求原理</a:t>
            </a:r>
            <a:endParaRPr lang="en-US" altLang="zh-CN" sz="4400" b="1" dirty="0">
              <a:solidFill>
                <a:srgbClr val="0070C0"/>
              </a:solidFill>
              <a:latin typeface="微软雅黑" panose="020B0503020204020204" pitchFamily="34" charset="-122"/>
              <a:ea typeface="微软雅黑" panose="020B0503020204020204" pitchFamily="34" charset="-122"/>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pPr marL="0" indent="0" algn="ctr">
                <a:spcBef>
                  <a:spcPct val="0"/>
                </a:spcBef>
                <a:buNone/>
              </a:pPr>
              <a:t>26</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需求原理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27</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70234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3200" b="1" dirty="0">
                <a:solidFill>
                  <a:srgbClr val="0070C0"/>
                </a:solidFill>
              </a:rPr>
              <a:t>（</a:t>
            </a:r>
            <a:r>
              <a:rPr lang="en-US" altLang="zh-CN" sz="3200" b="1" dirty="0">
                <a:solidFill>
                  <a:srgbClr val="0070C0"/>
                </a:solidFill>
              </a:rPr>
              <a:t>1</a:t>
            </a:r>
            <a:r>
              <a:rPr lang="zh-CN" altLang="en-US" sz="3200" b="1" dirty="0">
                <a:solidFill>
                  <a:srgbClr val="0070C0"/>
                </a:solidFill>
              </a:rPr>
              <a:t>）边际革命</a:t>
            </a:r>
            <a:endParaRPr lang="en-US" altLang="zh-CN" sz="3200" b="1" dirty="0">
              <a:solidFill>
                <a:srgbClr val="0070C0"/>
              </a:solidFill>
            </a:endParaRPr>
          </a:p>
          <a:p>
            <a:pPr>
              <a:buFont typeface="Wingdings" pitchFamily="2" charset="2"/>
              <a:buChar char="l"/>
            </a:pPr>
            <a:r>
              <a:rPr lang="zh-CN" altLang="en-US" sz="2800" b="1" dirty="0">
                <a:solidFill>
                  <a:srgbClr val="FF0000"/>
                </a:solidFill>
              </a:rPr>
              <a:t>韩朵朵全球播报：希望是像钻石一样珍贵的东西！ </a:t>
            </a:r>
            <a:endParaRPr lang="en-US" altLang="zh-CN" sz="2800" b="1" dirty="0">
              <a:solidFill>
                <a:srgbClr val="FF0000"/>
              </a:solidFill>
            </a:endParaRPr>
          </a:p>
          <a:p>
            <a:pPr>
              <a:buFont typeface="Wingdings" pitchFamily="2" charset="2"/>
              <a:buChar char="l"/>
            </a:pPr>
            <a:r>
              <a:rPr lang="en-US" altLang="zh-CN" sz="2800" b="1" dirty="0">
                <a:solidFill>
                  <a:srgbClr val="0070C0"/>
                </a:solidFill>
              </a:rPr>
              <a:t>1776</a:t>
            </a:r>
            <a:r>
              <a:rPr lang="zh-CN" altLang="en-US" sz="2800" b="1" dirty="0">
                <a:solidFill>
                  <a:srgbClr val="0070C0"/>
                </a:solidFill>
              </a:rPr>
              <a:t>年，斯密在</a:t>
            </a:r>
            <a:r>
              <a:rPr lang="en-US" altLang="zh-CN" sz="2800" b="1" dirty="0">
                <a:solidFill>
                  <a:srgbClr val="0070C0"/>
                </a:solidFill>
              </a:rPr>
              <a:t>《</a:t>
            </a:r>
            <a:r>
              <a:rPr lang="zh-CN" altLang="en-US" sz="2800" b="1" dirty="0">
                <a:solidFill>
                  <a:srgbClr val="0070C0"/>
                </a:solidFill>
              </a:rPr>
              <a:t>国富论</a:t>
            </a:r>
            <a:r>
              <a:rPr lang="en-US" altLang="zh-CN" sz="2800" b="1" dirty="0">
                <a:solidFill>
                  <a:srgbClr val="0070C0"/>
                </a:solidFill>
              </a:rPr>
              <a:t>》</a:t>
            </a:r>
            <a:r>
              <a:rPr lang="zh-CN" altLang="en-US" sz="2800" b="1" dirty="0">
                <a:solidFill>
                  <a:srgbClr val="0070C0"/>
                </a:solidFill>
              </a:rPr>
              <a:t>中提到了著名的“钻石和水价格之谜” ：水对于人的生命来说至关重要，但是水的价格却非常低；而钻石对于人的生命来说，一点用都没有，但钻石却非常贵，这是为什么？</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这一问题直到</a:t>
            </a:r>
            <a:r>
              <a:rPr lang="en-US" altLang="zh-CN" sz="2800" b="1" dirty="0">
                <a:solidFill>
                  <a:srgbClr val="0070C0"/>
                </a:solidFill>
              </a:rPr>
              <a:t>100</a:t>
            </a:r>
            <a:r>
              <a:rPr lang="zh-CN" altLang="en-US" sz="2800" b="1" dirty="0">
                <a:solidFill>
                  <a:srgbClr val="0070C0"/>
                </a:solidFill>
              </a:rPr>
              <a:t>年后，边际革命才予以解决。</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边际：新增一单位的</a:t>
            </a:r>
            <a:r>
              <a:rPr lang="en-US" altLang="zh-CN" sz="2800" b="1" dirty="0">
                <a:solidFill>
                  <a:srgbClr val="0070C0"/>
                </a:solidFill>
              </a:rPr>
              <a:t>A</a:t>
            </a:r>
            <a:r>
              <a:rPr lang="zh-CN" altLang="en-US" sz="2800" b="1" dirty="0">
                <a:solidFill>
                  <a:srgbClr val="0070C0"/>
                </a:solidFill>
              </a:rPr>
              <a:t>，带来的新增的</a:t>
            </a:r>
            <a:r>
              <a:rPr lang="en-US" altLang="zh-CN" sz="2800" b="1" dirty="0">
                <a:solidFill>
                  <a:srgbClr val="0070C0"/>
                </a:solidFill>
              </a:rPr>
              <a:t>B</a:t>
            </a:r>
            <a:r>
              <a:rPr lang="zh-CN" altLang="en-US" sz="2800" b="1" dirty="0">
                <a:solidFill>
                  <a:srgbClr val="0070C0"/>
                </a:solidFill>
              </a:rPr>
              <a:t>。</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边际效用：新增一单位的产品消费，所带来的新增的享受。边际效用递减：随着产品消费数量的增加，新增的享受必然会下降。</a:t>
            </a: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需求原理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28</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518911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400" b="1" dirty="0">
                <a:solidFill>
                  <a:srgbClr val="FF0000"/>
                </a:solidFill>
              </a:rPr>
              <a:t>每个人每天都喝很多水，但不是每个人每天都买一颗钻石。</a:t>
            </a:r>
            <a:endParaRPr lang="en-US" altLang="zh-CN" sz="2400" b="1" dirty="0">
              <a:solidFill>
                <a:srgbClr val="FF0000"/>
              </a:solidFill>
            </a:endParaRPr>
          </a:p>
          <a:p>
            <a:pPr>
              <a:buFont typeface="Wingdings" pitchFamily="2" charset="2"/>
              <a:buChar char="l"/>
            </a:pPr>
            <a:r>
              <a:rPr lang="zh-CN" altLang="en-US" sz="2400" b="1" dirty="0">
                <a:solidFill>
                  <a:srgbClr val="0070C0"/>
                </a:solidFill>
              </a:rPr>
              <a:t>钻石于人的用处确实远不如水，所以，人们从水的消费中所得的总效用远远大于人们从钻石的使用中所得的总效用。</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但是，</a:t>
            </a:r>
            <a:r>
              <a:rPr lang="zh-CN" altLang="en-US" sz="2400" b="1" dirty="0">
                <a:solidFill>
                  <a:srgbClr val="FF0000"/>
                </a:solidFill>
              </a:rPr>
              <a:t>商品的需求价格不是由商品的总效用而是由商品的边际效用决定</a:t>
            </a:r>
            <a:r>
              <a:rPr lang="zh-CN" altLang="el-GR" sz="2400" b="1" dirty="0">
                <a:solidFill>
                  <a:srgbClr val="FF0000"/>
                </a:solidFill>
              </a:rPr>
              <a:t>。 </a:t>
            </a:r>
            <a:endParaRPr lang="en-US" altLang="zh-CN" sz="2400" b="1" dirty="0">
              <a:solidFill>
                <a:srgbClr val="FF0000"/>
              </a:solidFill>
            </a:endParaRPr>
          </a:p>
          <a:p>
            <a:pPr>
              <a:buFont typeface="Wingdings" pitchFamily="2" charset="2"/>
              <a:buChar char="l"/>
            </a:pPr>
            <a:r>
              <a:rPr lang="zh-CN" altLang="en-US" sz="2400" b="1" dirty="0">
                <a:solidFill>
                  <a:srgbClr val="0070C0"/>
                </a:solidFill>
              </a:rPr>
              <a:t>钻石作为一种奢侈品，可以给人们带来炫耀等效用，而且数量很少，所以增加一个单位的钻石消费给消费者带来的效用很大，即钻石边际效用很大，消费者愿意以较多支出来购买</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水的价格取决于它的边际效用，取决于最后一杯水的有用性。由于有如此之多的水，所以，最后一杯水只能以很低的价格出售，即使最初的几滴水相当于生命自身的价值，但最后的一些水仅仅用于浇草坪。因此，像水那样非常有用的商品以极低的价格出售，因为最后的一滴水几乎一文不值。</a:t>
            </a: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需求原理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29</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607550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400" b="1" dirty="0">
                <a:solidFill>
                  <a:srgbClr val="0070C0"/>
                </a:solidFill>
              </a:rPr>
              <a:t>你在沙漠里，严重缺水，而整个沙漠只有我拥有水，我卖给你的第一桶水，你会用你的一切一切，甚至可能是你的钻石来与我交换，这个时候水对你来说就是救命，只要给你这捅水，你什么都会给我，因为没有这桶水你可能会死掉。</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同样的，第二桶水对你来说也会很珍贵，你可能用他来洗脸刷牙，第三桶水可能还是很珍贵，你会用来储备。以备不时之需。</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但是接下来，第四桶、第五桶，直到第</a:t>
            </a:r>
            <a:r>
              <a:rPr lang="en-US" altLang="zh-CN" sz="2400" b="1" dirty="0">
                <a:solidFill>
                  <a:srgbClr val="0070C0"/>
                </a:solidFill>
              </a:rPr>
              <a:t>20</a:t>
            </a:r>
            <a:r>
              <a:rPr lang="zh-CN" altLang="en-US" sz="2400" b="1" dirty="0">
                <a:solidFill>
                  <a:srgbClr val="0070C0"/>
                </a:solidFill>
              </a:rPr>
              <a:t>桶，第</a:t>
            </a:r>
            <a:r>
              <a:rPr lang="en-US" altLang="zh-CN" sz="2400" b="1" dirty="0">
                <a:solidFill>
                  <a:srgbClr val="0070C0"/>
                </a:solidFill>
              </a:rPr>
              <a:t>100</a:t>
            </a:r>
            <a:r>
              <a:rPr lang="zh-CN" altLang="en-US" sz="2400" b="1" dirty="0">
                <a:solidFill>
                  <a:srgbClr val="0070C0"/>
                </a:solidFill>
              </a:rPr>
              <a:t>桶，你可能需要一个大仓库来去装这些水，这时候第</a:t>
            </a:r>
            <a:r>
              <a:rPr lang="en-US" altLang="zh-CN" sz="2400" b="1" dirty="0">
                <a:solidFill>
                  <a:srgbClr val="0070C0"/>
                </a:solidFill>
              </a:rPr>
              <a:t>100</a:t>
            </a:r>
            <a:r>
              <a:rPr lang="zh-CN" altLang="en-US" sz="2400" b="1" dirty="0">
                <a:solidFill>
                  <a:srgbClr val="0070C0"/>
                </a:solidFill>
              </a:rPr>
              <a:t>桶水对你来说可能就没有第一桶那么珍贵，这时候的你，对水已经没有感觉了，甚至觉得有点麻烦，因为你要找地方存储这些水，甚至没地方放你可能会倒掉它，于是水的价格直线下跌。</a:t>
            </a:r>
            <a:endParaRPr lang="en-US" altLang="zh-CN" sz="2400" b="1" dirty="0">
              <a:solidFill>
                <a:srgbClr val="0070C0"/>
              </a:solidFill>
            </a:endParaRPr>
          </a:p>
          <a:p>
            <a:pPr>
              <a:buFont typeface="Wingdings" pitchFamily="2" charset="2"/>
              <a:buChar char="l"/>
            </a:pPr>
            <a:r>
              <a:rPr lang="zh-CN" altLang="en-US" sz="2400" b="1" dirty="0">
                <a:solidFill>
                  <a:srgbClr val="FF0000"/>
                </a:solidFill>
              </a:rPr>
              <a:t>消费者剩余：消费者在购买一定数量的产品时愿意支付的最高总价格和实际支付的总价格之间的差额。</a:t>
            </a:r>
            <a:endParaRPr lang="en-US" altLang="zh-CN" sz="2400" b="1" dirty="0">
              <a:solidFill>
                <a:srgbClr val="FF000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300251" y="2704341"/>
            <a:ext cx="8557146" cy="252992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1.</a:t>
            </a:r>
            <a:r>
              <a:rPr lang="zh-CN" altLang="en-US" sz="4400" b="1" dirty="0">
                <a:solidFill>
                  <a:srgbClr val="0070C0"/>
                </a:solidFill>
                <a:latin typeface="微软雅黑" panose="020B0503020204020204" pitchFamily="34" charset="-122"/>
                <a:ea typeface="微软雅黑" panose="020B0503020204020204" pitchFamily="34" charset="-122"/>
              </a:rPr>
              <a:t>资源配置的方式：</a:t>
            </a:r>
            <a:endParaRPr lang="en-US" altLang="zh-CN" sz="4400" b="1" dirty="0">
              <a:solidFill>
                <a:srgbClr val="0070C0"/>
              </a:solidFill>
              <a:latin typeface="微软雅黑" panose="020B0503020204020204" pitchFamily="34" charset="-122"/>
              <a:ea typeface="微软雅黑" panose="020B0503020204020204" pitchFamily="34" charset="-122"/>
            </a:endParaRPr>
          </a:p>
          <a:p>
            <a:pPr marL="0" lvl="0" indent="0" algn="ctr" eaLnBrk="1" hangingPunct="1">
              <a:lnSpc>
                <a:spcPct val="120000"/>
              </a:lnSpc>
              <a:spcBef>
                <a:spcPct val="0"/>
              </a:spcBef>
              <a:buNone/>
            </a:pPr>
            <a:r>
              <a:rPr lang="zh-CN" altLang="en-US" sz="4400" b="1" dirty="0">
                <a:solidFill>
                  <a:srgbClr val="0070C0"/>
                </a:solidFill>
                <a:latin typeface="微软雅黑" panose="020B0503020204020204" pitchFamily="34" charset="-122"/>
                <a:ea typeface="微软雅黑" panose="020B0503020204020204" pitchFamily="34" charset="-122"/>
              </a:rPr>
              <a:t>自给自足、计划经济、市场经济</a:t>
            </a:r>
            <a:endParaRPr lang="en-US" altLang="zh-CN" sz="4400" b="1" dirty="0">
              <a:solidFill>
                <a:srgbClr val="0070C0"/>
              </a:solidFill>
              <a:latin typeface="微软雅黑" panose="020B0503020204020204" pitchFamily="34" charset="-122"/>
              <a:ea typeface="微软雅黑" panose="020B0503020204020204" pitchFamily="34" charset="-122"/>
            </a:endParaRPr>
          </a:p>
          <a:p>
            <a:pPr marL="0" lv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a:t>
            </a:r>
            <a:r>
              <a:rPr lang="zh-CN" altLang="en-US" sz="4400" b="1" dirty="0">
                <a:solidFill>
                  <a:srgbClr val="0070C0"/>
                </a:solidFill>
                <a:latin typeface="微软雅黑" panose="020B0503020204020204" pitchFamily="34" charset="-122"/>
                <a:ea typeface="微软雅黑" panose="020B0503020204020204" pitchFamily="34" charset="-122"/>
              </a:rPr>
              <a:t>从</a:t>
            </a:r>
            <a:r>
              <a:rPr lang="en-US" altLang="zh-CN" sz="4400" b="1" dirty="0">
                <a:solidFill>
                  <a:srgbClr val="0070C0"/>
                </a:solidFill>
                <a:latin typeface="微软雅黑" panose="020B0503020204020204" pitchFamily="34" charset="-122"/>
                <a:ea typeface="微软雅黑" panose="020B0503020204020204" pitchFamily="34" charset="-122"/>
              </a:rPr>
              <a:t>《</a:t>
            </a:r>
            <a:r>
              <a:rPr lang="zh-CN" altLang="en-US" sz="4400" b="1" dirty="0">
                <a:solidFill>
                  <a:srgbClr val="0070C0"/>
                </a:solidFill>
                <a:latin typeface="微软雅黑" panose="020B0503020204020204" pitchFamily="34" charset="-122"/>
                <a:ea typeface="微软雅黑" panose="020B0503020204020204" pitchFamily="34" charset="-122"/>
              </a:rPr>
              <a:t>流浪地球</a:t>
            </a:r>
            <a:r>
              <a:rPr lang="en-US" altLang="zh-CN" sz="4400" b="1" dirty="0">
                <a:solidFill>
                  <a:srgbClr val="0070C0"/>
                </a:solidFill>
                <a:latin typeface="微软雅黑" panose="020B0503020204020204" pitchFamily="34" charset="-122"/>
                <a:ea typeface="微软雅黑" panose="020B0503020204020204" pitchFamily="34" charset="-122"/>
              </a:rPr>
              <a:t>》</a:t>
            </a:r>
            <a:r>
              <a:rPr lang="zh-CN" altLang="en-US" sz="4400" b="1" dirty="0">
                <a:solidFill>
                  <a:srgbClr val="0070C0"/>
                </a:solidFill>
                <a:latin typeface="微软雅黑" panose="020B0503020204020204" pitchFamily="34" charset="-122"/>
                <a:ea typeface="微软雅黑" panose="020B0503020204020204" pitchFamily="34" charset="-122"/>
              </a:rPr>
              <a:t>谈起</a:t>
            </a:r>
            <a:endParaRPr lang="en-US" altLang="zh-CN" sz="4400" b="1" dirty="0">
              <a:solidFill>
                <a:srgbClr val="0070C0"/>
              </a:solidFill>
              <a:latin typeface="微软雅黑" panose="020B0503020204020204" pitchFamily="34" charset="-122"/>
              <a:ea typeface="微软雅黑" panose="020B0503020204020204" pitchFamily="34" charset="-122"/>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pPr marL="0" indent="0" algn="ctr">
                <a:spcBef>
                  <a:spcPct val="0"/>
                </a:spcBef>
                <a:buNone/>
              </a:pPr>
              <a:t>3</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56325" name="Picture 5" descr="C:\Users\Administrator\Desktop\p2541562053.jpg"/>
          <p:cNvPicPr>
            <a:picLocks noChangeAspect="1" noChangeArrowheads="1"/>
          </p:cNvPicPr>
          <p:nvPr/>
        </p:nvPicPr>
        <p:blipFill>
          <a:blip r:embed="rId3" cstate="print"/>
          <a:srcRect/>
          <a:stretch>
            <a:fillRect/>
          </a:stretch>
        </p:blipFill>
        <p:spPr bwMode="auto">
          <a:xfrm>
            <a:off x="0" y="1"/>
            <a:ext cx="9144000" cy="2784142"/>
          </a:xfrm>
          <a:prstGeom prst="rect">
            <a:avLst/>
          </a:prstGeom>
          <a:noFill/>
        </p:spPr>
      </p:pic>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需求原理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30</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34163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400" b="1" dirty="0">
                <a:solidFill>
                  <a:srgbClr val="0070C0"/>
                </a:solidFill>
              </a:rPr>
              <a:t>（</a:t>
            </a:r>
            <a:r>
              <a:rPr lang="en-US" altLang="zh-CN" sz="2400" b="1" dirty="0">
                <a:solidFill>
                  <a:srgbClr val="0070C0"/>
                </a:solidFill>
              </a:rPr>
              <a:t>2</a:t>
            </a:r>
            <a:r>
              <a:rPr lang="zh-CN" altLang="en-US" sz="2400" b="1" dirty="0">
                <a:solidFill>
                  <a:srgbClr val="0070C0"/>
                </a:solidFill>
              </a:rPr>
              <a:t>）需求第一定律：</a:t>
            </a:r>
            <a:r>
              <a:rPr lang="zh-CN" altLang="en-US" sz="2400" b="1" dirty="0">
                <a:solidFill>
                  <a:srgbClr val="FF0000"/>
                </a:solidFill>
              </a:rPr>
              <a:t>当其他条件（收入、相关商品价格、偏好、消费者数量）不变时</a:t>
            </a:r>
            <a:r>
              <a:rPr lang="zh-CN" altLang="en-US" sz="2400" b="1" dirty="0">
                <a:solidFill>
                  <a:srgbClr val="0070C0"/>
                </a:solidFill>
              </a:rPr>
              <a:t>，价格与需求</a:t>
            </a:r>
            <a:r>
              <a:rPr lang="zh-CN" altLang="en-US" sz="2400" b="1" dirty="0">
                <a:solidFill>
                  <a:srgbClr val="FF0000"/>
                </a:solidFill>
              </a:rPr>
              <a:t>量</a:t>
            </a:r>
            <a:r>
              <a:rPr lang="zh-CN" altLang="en-US" sz="2400" b="1" dirty="0"/>
              <a:t>反向变动。</a:t>
            </a:r>
            <a:endParaRPr lang="en-US" altLang="zh-CN" sz="2400" b="1" dirty="0"/>
          </a:p>
          <a:p>
            <a:pPr>
              <a:buFont typeface="Wingdings" pitchFamily="2" charset="2"/>
              <a:buChar char="l"/>
            </a:pPr>
            <a:r>
              <a:rPr lang="en-US" altLang="zh-CN" sz="2400" b="1" dirty="0">
                <a:solidFill>
                  <a:srgbClr val="0070C0"/>
                </a:solidFill>
              </a:rPr>
              <a:t>1.</a:t>
            </a:r>
            <a:r>
              <a:rPr lang="zh-CN" altLang="en-US" sz="2400" b="1" dirty="0">
                <a:solidFill>
                  <a:srgbClr val="0070C0"/>
                </a:solidFill>
              </a:rPr>
              <a:t>咖啡价格为</a:t>
            </a:r>
            <a:r>
              <a:rPr lang="en-US" altLang="zh-CN" sz="2400" b="1" dirty="0">
                <a:solidFill>
                  <a:srgbClr val="0070C0"/>
                </a:solidFill>
              </a:rPr>
              <a:t>0</a:t>
            </a:r>
            <a:r>
              <a:rPr lang="zh-CN" altLang="en-US" sz="2400" b="1" dirty="0">
                <a:solidFill>
                  <a:srgbClr val="0070C0"/>
                </a:solidFill>
              </a:rPr>
              <a:t>时，你的需求量是多少？</a:t>
            </a:r>
            <a:endParaRPr lang="en-US" altLang="zh-CN" sz="2400" b="1" dirty="0">
              <a:solidFill>
                <a:srgbClr val="0070C0"/>
              </a:solidFill>
            </a:endParaRPr>
          </a:p>
          <a:p>
            <a:pPr>
              <a:buFont typeface="Wingdings" pitchFamily="2" charset="2"/>
              <a:buChar char="l"/>
            </a:pPr>
            <a:r>
              <a:rPr lang="en-US" altLang="zh-CN" sz="2400" b="1" dirty="0">
                <a:solidFill>
                  <a:srgbClr val="0070C0"/>
                </a:solidFill>
              </a:rPr>
              <a:t>2.</a:t>
            </a:r>
            <a:r>
              <a:rPr lang="zh-CN" altLang="en-US" sz="2400" b="1" dirty="0">
                <a:solidFill>
                  <a:srgbClr val="0070C0"/>
                </a:solidFill>
              </a:rPr>
              <a:t>需求第一定律有没有反例？</a:t>
            </a:r>
            <a:endParaRPr lang="en-US" altLang="zh-CN" sz="24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pic>
        <p:nvPicPr>
          <p:cNvPr id="11" name="Picture 3" descr="chap4 graph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79070" y="2859880"/>
            <a:ext cx="4341019" cy="3998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Line 6"/>
          <p:cNvSpPr>
            <a:spLocks noChangeShapeType="1"/>
          </p:cNvSpPr>
          <p:nvPr/>
        </p:nvSpPr>
        <p:spPr bwMode="auto">
          <a:xfrm>
            <a:off x="2886377" y="3298031"/>
            <a:ext cx="2289572" cy="2917031"/>
          </a:xfrm>
          <a:prstGeom prst="line">
            <a:avLst/>
          </a:prstGeom>
          <a:noFill/>
          <a:ln w="508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Oval 7"/>
          <p:cNvSpPr>
            <a:spLocks noChangeArrowheads="1"/>
          </p:cNvSpPr>
          <p:nvPr/>
        </p:nvSpPr>
        <p:spPr bwMode="auto">
          <a:xfrm>
            <a:off x="5123561" y="6169818"/>
            <a:ext cx="104775" cy="1035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aphicFrame>
        <p:nvGraphicFramePr>
          <p:cNvPr id="16" name="Group 9"/>
          <p:cNvGraphicFramePr>
            <a:graphicFrameLocks noGrp="1"/>
          </p:cNvGraphicFramePr>
          <p:nvPr/>
        </p:nvGraphicFramePr>
        <p:xfrm>
          <a:off x="6059393" y="2739627"/>
          <a:ext cx="2001442" cy="3431288"/>
        </p:xfrm>
        <a:graphic>
          <a:graphicData uri="http://schemas.openxmlformats.org/drawingml/2006/table">
            <a:tbl>
              <a:tblPr/>
              <a:tblGrid>
                <a:gridCol w="748904">
                  <a:extLst>
                    <a:ext uri="{9D8B030D-6E8A-4147-A177-3AD203B41FA5}">
                      <a16:colId xmlns:a16="http://schemas.microsoft.com/office/drawing/2014/main" val="3309519542"/>
                    </a:ext>
                  </a:extLst>
                </a:gridCol>
                <a:gridCol w="1252538">
                  <a:extLst>
                    <a:ext uri="{9D8B030D-6E8A-4147-A177-3AD203B41FA5}">
                      <a16:colId xmlns:a16="http://schemas.microsoft.com/office/drawing/2014/main" val="1810763413"/>
                    </a:ext>
                  </a:extLst>
                </a:gridCol>
              </a:tblGrid>
              <a:tr h="932688">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拿铁咖啡价格</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拿铁咖啡需求量</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2309416302"/>
                  </a:ext>
                </a:extLst>
              </a:tr>
              <a:tr h="357188">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16</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2797629933"/>
                  </a:ext>
                </a:extLst>
              </a:tr>
              <a:tr h="356616">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14</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2358960847"/>
                  </a:ext>
                </a:extLst>
              </a:tr>
              <a:tr h="357188">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12</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212990238"/>
                  </a:ext>
                </a:extLst>
              </a:tr>
              <a:tr h="356616">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2523549447"/>
                  </a:ext>
                </a:extLst>
              </a:tr>
              <a:tr h="357188">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4.00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8</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1956078966"/>
                  </a:ext>
                </a:extLst>
              </a:tr>
              <a:tr h="356616">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5.00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extLst>
                  <a:ext uri="{0D108BD9-81ED-4DB2-BD59-A6C34878D82A}">
                    <a16:rowId xmlns:a16="http://schemas.microsoft.com/office/drawing/2014/main" val="3739697037"/>
                  </a:ext>
                </a:extLst>
              </a:tr>
              <a:tr h="357188">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6.00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dirty="0">
                          <a:ln>
                            <a:noFill/>
                          </a:ln>
                          <a:solidFill>
                            <a:schemeClr val="tx1"/>
                          </a:solidFill>
                          <a:effectLst/>
                          <a:latin typeface="Arial" panose="020B0604020202020204" pitchFamily="34" charset="0"/>
                          <a:ea typeface="宋体" panose="02010600030101010101" pitchFamily="2" charset="-122"/>
                        </a:rPr>
                        <a:t>4</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FFFFCC"/>
                    </a:solidFill>
                  </a:tcPr>
                </a:tc>
                <a:extLst>
                  <a:ext uri="{0D108BD9-81ED-4DB2-BD59-A6C34878D82A}">
                    <a16:rowId xmlns:a16="http://schemas.microsoft.com/office/drawing/2014/main" val="2433779899"/>
                  </a:ext>
                </a:extLst>
              </a:tr>
            </a:tbl>
          </a:graphicData>
        </a:graphic>
      </p:graphicFrame>
      <p:grpSp>
        <p:nvGrpSpPr>
          <p:cNvPr id="17" name="Group 34"/>
          <p:cNvGrpSpPr>
            <a:grpSpLocks/>
          </p:cNvGrpSpPr>
          <p:nvPr/>
        </p:nvGrpSpPr>
        <p:grpSpPr bwMode="auto">
          <a:xfrm>
            <a:off x="2417271" y="5285183"/>
            <a:ext cx="2124075" cy="938213"/>
            <a:chOff x="0" y="0"/>
            <a:chExt cx="1784" cy="788"/>
          </a:xfrm>
        </p:grpSpPr>
        <p:grpSp>
          <p:nvGrpSpPr>
            <p:cNvPr id="18" name="Group 35"/>
            <p:cNvGrpSpPr>
              <a:grpSpLocks/>
            </p:cNvGrpSpPr>
            <p:nvPr/>
          </p:nvGrpSpPr>
          <p:grpSpPr bwMode="auto">
            <a:xfrm>
              <a:off x="0" y="44"/>
              <a:ext cx="1747" cy="744"/>
              <a:chOff x="0" y="0"/>
              <a:chExt cx="795" cy="646"/>
            </a:xfrm>
          </p:grpSpPr>
          <p:sp>
            <p:nvSpPr>
              <p:cNvPr id="20" name="Line 56"/>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57"/>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9" name="Oval 58"/>
            <p:cNvSpPr>
              <a:spLocks noChangeArrowheads="1"/>
            </p:cNvSpPr>
            <p:nvPr/>
          </p:nvSpPr>
          <p:spPr bwMode="auto">
            <a:xfrm>
              <a:off x="1696" y="0"/>
              <a:ext cx="88" cy="8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grpSp>
        <p:nvGrpSpPr>
          <p:cNvPr id="22" name="Group 39"/>
          <p:cNvGrpSpPr>
            <a:grpSpLocks/>
          </p:cNvGrpSpPr>
          <p:nvPr/>
        </p:nvGrpSpPr>
        <p:grpSpPr bwMode="auto">
          <a:xfrm>
            <a:off x="2417271" y="5736431"/>
            <a:ext cx="2475309" cy="491728"/>
            <a:chOff x="0" y="0"/>
            <a:chExt cx="2079" cy="413"/>
          </a:xfrm>
        </p:grpSpPr>
        <p:grpSp>
          <p:nvGrpSpPr>
            <p:cNvPr id="23" name="Group 40"/>
            <p:cNvGrpSpPr>
              <a:grpSpLocks/>
            </p:cNvGrpSpPr>
            <p:nvPr/>
          </p:nvGrpSpPr>
          <p:grpSpPr bwMode="auto">
            <a:xfrm>
              <a:off x="0" y="45"/>
              <a:ext cx="2032" cy="368"/>
              <a:chOff x="0" y="0"/>
              <a:chExt cx="795" cy="646"/>
            </a:xfrm>
          </p:grpSpPr>
          <p:sp>
            <p:nvSpPr>
              <p:cNvPr id="25" name="Line 61"/>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Line 62"/>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4" name="Oval 63"/>
            <p:cNvSpPr>
              <a:spLocks noChangeArrowheads="1"/>
            </p:cNvSpPr>
            <p:nvPr/>
          </p:nvSpPr>
          <p:spPr bwMode="auto">
            <a:xfrm>
              <a:off x="1991" y="0"/>
              <a:ext cx="88" cy="8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grpSp>
        <p:nvGrpSpPr>
          <p:cNvPr id="27" name="Group 44"/>
          <p:cNvGrpSpPr>
            <a:grpSpLocks/>
          </p:cNvGrpSpPr>
          <p:nvPr/>
        </p:nvGrpSpPr>
        <p:grpSpPr bwMode="auto">
          <a:xfrm>
            <a:off x="2419652" y="4848224"/>
            <a:ext cx="1781175" cy="1376363"/>
            <a:chOff x="0" y="0"/>
            <a:chExt cx="1496" cy="1156"/>
          </a:xfrm>
        </p:grpSpPr>
        <p:sp>
          <p:nvSpPr>
            <p:cNvPr id="28" name="Oval 65"/>
            <p:cNvSpPr>
              <a:spLocks noChangeArrowheads="1"/>
            </p:cNvSpPr>
            <p:nvPr/>
          </p:nvSpPr>
          <p:spPr bwMode="auto">
            <a:xfrm>
              <a:off x="1408" y="0"/>
              <a:ext cx="88" cy="8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nvGrpSpPr>
            <p:cNvPr id="29" name="Group 46"/>
            <p:cNvGrpSpPr>
              <a:grpSpLocks/>
            </p:cNvGrpSpPr>
            <p:nvPr/>
          </p:nvGrpSpPr>
          <p:grpSpPr bwMode="auto">
            <a:xfrm>
              <a:off x="0" y="42"/>
              <a:ext cx="1452" cy="1114"/>
              <a:chOff x="0" y="0"/>
              <a:chExt cx="795" cy="646"/>
            </a:xfrm>
          </p:grpSpPr>
          <p:sp>
            <p:nvSpPr>
              <p:cNvPr id="30" name="Line 67"/>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68"/>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2" name="Group 49"/>
          <p:cNvGrpSpPr>
            <a:grpSpLocks/>
          </p:cNvGrpSpPr>
          <p:nvPr/>
        </p:nvGrpSpPr>
        <p:grpSpPr bwMode="auto">
          <a:xfrm>
            <a:off x="2416080" y="4406502"/>
            <a:ext cx="1438275" cy="1815704"/>
            <a:chOff x="0" y="0"/>
            <a:chExt cx="1208" cy="1525"/>
          </a:xfrm>
        </p:grpSpPr>
        <p:sp>
          <p:nvSpPr>
            <p:cNvPr id="33" name="Oval 70"/>
            <p:cNvSpPr>
              <a:spLocks noChangeArrowheads="1"/>
            </p:cNvSpPr>
            <p:nvPr/>
          </p:nvSpPr>
          <p:spPr bwMode="auto">
            <a:xfrm>
              <a:off x="1120" y="0"/>
              <a:ext cx="88" cy="8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nvGrpSpPr>
            <p:cNvPr id="34" name="Group 51"/>
            <p:cNvGrpSpPr>
              <a:grpSpLocks/>
            </p:cNvGrpSpPr>
            <p:nvPr/>
          </p:nvGrpSpPr>
          <p:grpSpPr bwMode="auto">
            <a:xfrm>
              <a:off x="0" y="41"/>
              <a:ext cx="1172" cy="1484"/>
              <a:chOff x="0" y="0"/>
              <a:chExt cx="795" cy="646"/>
            </a:xfrm>
          </p:grpSpPr>
          <p:sp>
            <p:nvSpPr>
              <p:cNvPr id="35" name="Line 72"/>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73"/>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37" name="Group 54"/>
          <p:cNvGrpSpPr>
            <a:grpSpLocks/>
          </p:cNvGrpSpPr>
          <p:nvPr/>
        </p:nvGrpSpPr>
        <p:grpSpPr bwMode="auto">
          <a:xfrm>
            <a:off x="2418462" y="3958828"/>
            <a:ext cx="1089422" cy="2270522"/>
            <a:chOff x="0" y="0"/>
            <a:chExt cx="915" cy="1907"/>
          </a:xfrm>
        </p:grpSpPr>
        <p:sp>
          <p:nvSpPr>
            <p:cNvPr id="38" name="Oval 75"/>
            <p:cNvSpPr>
              <a:spLocks noChangeArrowheads="1"/>
            </p:cNvSpPr>
            <p:nvPr/>
          </p:nvSpPr>
          <p:spPr bwMode="auto">
            <a:xfrm>
              <a:off x="827" y="0"/>
              <a:ext cx="88" cy="8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nvGrpSpPr>
            <p:cNvPr id="39" name="Group 56"/>
            <p:cNvGrpSpPr>
              <a:grpSpLocks/>
            </p:cNvGrpSpPr>
            <p:nvPr/>
          </p:nvGrpSpPr>
          <p:grpSpPr bwMode="auto">
            <a:xfrm>
              <a:off x="0" y="36"/>
              <a:ext cx="873" cy="1871"/>
              <a:chOff x="0" y="0"/>
              <a:chExt cx="795" cy="646"/>
            </a:xfrm>
          </p:grpSpPr>
          <p:sp>
            <p:nvSpPr>
              <p:cNvPr id="40" name="Line 77"/>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78"/>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2" name="Group 59"/>
          <p:cNvGrpSpPr>
            <a:grpSpLocks/>
          </p:cNvGrpSpPr>
          <p:nvPr/>
        </p:nvGrpSpPr>
        <p:grpSpPr bwMode="auto">
          <a:xfrm>
            <a:off x="2416080" y="3515915"/>
            <a:ext cx="738188" cy="2714625"/>
            <a:chOff x="0" y="0"/>
            <a:chExt cx="620" cy="2280"/>
          </a:xfrm>
        </p:grpSpPr>
        <p:sp>
          <p:nvSpPr>
            <p:cNvPr id="43" name="Oval 80"/>
            <p:cNvSpPr>
              <a:spLocks noChangeArrowheads="1"/>
            </p:cNvSpPr>
            <p:nvPr/>
          </p:nvSpPr>
          <p:spPr bwMode="auto">
            <a:xfrm>
              <a:off x="532" y="0"/>
              <a:ext cx="88" cy="87"/>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nvGrpSpPr>
            <p:cNvPr id="44" name="Group 61"/>
            <p:cNvGrpSpPr>
              <a:grpSpLocks/>
            </p:cNvGrpSpPr>
            <p:nvPr/>
          </p:nvGrpSpPr>
          <p:grpSpPr bwMode="auto">
            <a:xfrm>
              <a:off x="0" y="39"/>
              <a:ext cx="579" cy="2241"/>
              <a:chOff x="0" y="0"/>
              <a:chExt cx="795" cy="646"/>
            </a:xfrm>
          </p:grpSpPr>
          <p:sp>
            <p:nvSpPr>
              <p:cNvPr id="45" name="Line 82"/>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83"/>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47" name="Line 84"/>
          <p:cNvSpPr>
            <a:spLocks noChangeShapeType="1"/>
          </p:cNvSpPr>
          <p:nvPr/>
        </p:nvSpPr>
        <p:spPr bwMode="auto">
          <a:xfrm>
            <a:off x="5649817" y="3862387"/>
            <a:ext cx="414338" cy="0"/>
          </a:xfrm>
          <a:prstGeom prst="line">
            <a:avLst/>
          </a:prstGeom>
          <a:noFill/>
          <a:ln w="762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48" name="Line 85"/>
          <p:cNvSpPr>
            <a:spLocks noChangeShapeType="1"/>
          </p:cNvSpPr>
          <p:nvPr/>
        </p:nvSpPr>
        <p:spPr bwMode="auto">
          <a:xfrm>
            <a:off x="5643865" y="4216002"/>
            <a:ext cx="414338" cy="0"/>
          </a:xfrm>
          <a:prstGeom prst="line">
            <a:avLst/>
          </a:prstGeom>
          <a:noFill/>
          <a:ln w="762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49" name="Line 86"/>
          <p:cNvSpPr>
            <a:spLocks noChangeShapeType="1"/>
          </p:cNvSpPr>
          <p:nvPr/>
        </p:nvSpPr>
        <p:spPr bwMode="auto">
          <a:xfrm>
            <a:off x="5651008" y="4568427"/>
            <a:ext cx="414338" cy="0"/>
          </a:xfrm>
          <a:prstGeom prst="line">
            <a:avLst/>
          </a:prstGeom>
          <a:noFill/>
          <a:ln w="762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50" name="Line 87"/>
          <p:cNvSpPr>
            <a:spLocks noChangeShapeType="1"/>
          </p:cNvSpPr>
          <p:nvPr/>
        </p:nvSpPr>
        <p:spPr bwMode="auto">
          <a:xfrm>
            <a:off x="5643865" y="4923234"/>
            <a:ext cx="414338" cy="0"/>
          </a:xfrm>
          <a:prstGeom prst="line">
            <a:avLst/>
          </a:prstGeom>
          <a:noFill/>
          <a:ln w="762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51" name="Line 88"/>
          <p:cNvSpPr>
            <a:spLocks noChangeShapeType="1"/>
          </p:cNvSpPr>
          <p:nvPr/>
        </p:nvSpPr>
        <p:spPr bwMode="auto">
          <a:xfrm>
            <a:off x="5649817" y="5287565"/>
            <a:ext cx="414338" cy="0"/>
          </a:xfrm>
          <a:prstGeom prst="line">
            <a:avLst/>
          </a:prstGeom>
          <a:noFill/>
          <a:ln w="762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52" name="Line 89"/>
          <p:cNvSpPr>
            <a:spLocks noChangeShapeType="1"/>
          </p:cNvSpPr>
          <p:nvPr/>
        </p:nvSpPr>
        <p:spPr bwMode="auto">
          <a:xfrm>
            <a:off x="5645055" y="5641181"/>
            <a:ext cx="414338" cy="0"/>
          </a:xfrm>
          <a:prstGeom prst="line">
            <a:avLst/>
          </a:prstGeom>
          <a:noFill/>
          <a:ln w="762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53" name="Line 90"/>
          <p:cNvSpPr>
            <a:spLocks noChangeShapeType="1"/>
          </p:cNvSpPr>
          <p:nvPr/>
        </p:nvSpPr>
        <p:spPr bwMode="auto">
          <a:xfrm>
            <a:off x="5637911" y="5994796"/>
            <a:ext cx="414338" cy="0"/>
          </a:xfrm>
          <a:prstGeom prst="line">
            <a:avLst/>
          </a:prstGeom>
          <a:noFill/>
          <a:ln w="76200">
            <a:solidFill>
              <a:srgbClr val="FF00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dissolve">
                                      <p:cBhvr>
                                        <p:cTn id="10" dur="500"/>
                                        <p:tgtEl>
                                          <p:spTgt spid="47"/>
                                        </p:tgtEl>
                                      </p:cBhvr>
                                    </p:animEffect>
                                  </p:childTnLst>
                                  <p:subTnLst>
                                    <p:animClr clrSpc="rgb" dir="cw">
                                      <p:cBhvr override="childStyle">
                                        <p:cTn dur="1" fill="hold" display="0" masterRel="nextClick" afterEffect="1"/>
                                        <p:tgtEl>
                                          <p:spTgt spid="47"/>
                                        </p:tgtEl>
                                        <p:attrNameLst>
                                          <p:attrName>ppt_c</p:attrName>
                                        </p:attrNameLst>
                                      </p:cBhvr>
                                      <p:to>
                                        <a:schemeClr val="bg1"/>
                                      </p:to>
                                    </p:animClr>
                                  </p:sub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strips(upRight)">
                                      <p:cBhvr>
                                        <p:cTn id="15" dur="1000"/>
                                        <p:tgtEl>
                                          <p:spTgt spid="22"/>
                                        </p:tgtEl>
                                      </p:cBhvr>
                                    </p:animEffect>
                                  </p:childTnLst>
                                </p:cTn>
                              </p:par>
                              <p:par>
                                <p:cTn id="16" presetID="9"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dissolve">
                                      <p:cBhvr>
                                        <p:cTn id="18" dur="500"/>
                                        <p:tgtEl>
                                          <p:spTgt spid="48"/>
                                        </p:tgtEl>
                                      </p:cBhvr>
                                    </p:animEffect>
                                  </p:childTnLst>
                                  <p:subTnLst>
                                    <p:animClr clrSpc="rgb" dir="cw">
                                      <p:cBhvr override="childStyle">
                                        <p:cTn dur="1" fill="hold" display="0" masterRel="nextClick" afterEffect="1"/>
                                        <p:tgtEl>
                                          <p:spTgt spid="48"/>
                                        </p:tgtEl>
                                        <p:attrNameLst>
                                          <p:attrName>ppt_c</p:attrName>
                                        </p:attrNameLst>
                                      </p:cBhvr>
                                      <p:to>
                                        <a:schemeClr val="bg1"/>
                                      </p:to>
                                    </p:animClr>
                                  </p:sub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strips(upRight)">
                                      <p:cBhvr>
                                        <p:cTn id="23" dur="1000"/>
                                        <p:tgtEl>
                                          <p:spTgt spid="17"/>
                                        </p:tgtEl>
                                      </p:cBhvr>
                                    </p:animEffect>
                                  </p:childTnLst>
                                </p:cTn>
                              </p:par>
                              <p:par>
                                <p:cTn id="24" presetID="9" presetClass="entr" presetSubtype="0" fill="hold" nodeType="with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dissolve">
                                      <p:cBhvr>
                                        <p:cTn id="26" dur="500"/>
                                        <p:tgtEl>
                                          <p:spTgt spid="49"/>
                                        </p:tgtEl>
                                      </p:cBhvr>
                                    </p:animEffect>
                                  </p:childTnLst>
                                  <p:subTnLst>
                                    <p:animClr clrSpc="rgb" dir="cw">
                                      <p:cBhvr override="childStyle">
                                        <p:cTn dur="1" fill="hold" display="0" masterRel="nextClick" afterEffect="1"/>
                                        <p:tgtEl>
                                          <p:spTgt spid="49"/>
                                        </p:tgtEl>
                                        <p:attrNameLst>
                                          <p:attrName>ppt_c</p:attrName>
                                        </p:attrNameLst>
                                      </p:cBhvr>
                                      <p:to>
                                        <a:schemeClr val="bg1"/>
                                      </p:to>
                                    </p:animClr>
                                  </p:sub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strips(upRight)">
                                      <p:cBhvr>
                                        <p:cTn id="31" dur="1000"/>
                                        <p:tgtEl>
                                          <p:spTgt spid="27"/>
                                        </p:tgtEl>
                                      </p:cBhvr>
                                    </p:animEffect>
                                  </p:childTnLst>
                                </p:cTn>
                              </p:par>
                              <p:par>
                                <p:cTn id="32" presetID="9" presetClass="entr" presetSubtype="0" fill="hold" nodeType="with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dissolve">
                                      <p:cBhvr>
                                        <p:cTn id="34" dur="500"/>
                                        <p:tgtEl>
                                          <p:spTgt spid="50"/>
                                        </p:tgtEl>
                                      </p:cBhvr>
                                    </p:animEffect>
                                  </p:childTnLst>
                                  <p:subTnLst>
                                    <p:animClr clrSpc="rgb" dir="cw">
                                      <p:cBhvr override="childStyle">
                                        <p:cTn dur="1" fill="hold" display="0" masterRel="nextClick" afterEffect="1"/>
                                        <p:tgtEl>
                                          <p:spTgt spid="50"/>
                                        </p:tgtEl>
                                        <p:attrNameLst>
                                          <p:attrName>ppt_c</p:attrName>
                                        </p:attrNameLst>
                                      </p:cBhvr>
                                      <p:to>
                                        <a:schemeClr val="bg1"/>
                                      </p:to>
                                    </p:animClr>
                                  </p:subTnLst>
                                </p:cTn>
                              </p:par>
                            </p:childTnLst>
                          </p:cTn>
                        </p:par>
                      </p:childTnLst>
                    </p:cTn>
                  </p:par>
                  <p:par>
                    <p:cTn id="35" fill="hold">
                      <p:stCondLst>
                        <p:cond delay="indefinite"/>
                      </p:stCondLst>
                      <p:childTnLst>
                        <p:par>
                          <p:cTn id="36" fill="hold">
                            <p:stCondLst>
                              <p:cond delay="0"/>
                            </p:stCondLst>
                            <p:childTnLst>
                              <p:par>
                                <p:cTn id="37" presetID="18" presetClass="entr" presetSubtype="3" fill="hold" nodeType="click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strips(upRight)">
                                      <p:cBhvr>
                                        <p:cTn id="39" dur="1000"/>
                                        <p:tgtEl>
                                          <p:spTgt spid="32"/>
                                        </p:tgtEl>
                                      </p:cBhvr>
                                    </p:animEffect>
                                  </p:childTnLst>
                                </p:cTn>
                              </p:par>
                              <p:par>
                                <p:cTn id="40" presetID="9" presetClass="entr" presetSubtype="0" fill="hold" nodeType="with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dissolve">
                                      <p:cBhvr>
                                        <p:cTn id="42" dur="500"/>
                                        <p:tgtEl>
                                          <p:spTgt spid="51"/>
                                        </p:tgtEl>
                                      </p:cBhvr>
                                    </p:animEffect>
                                  </p:childTnLst>
                                  <p:subTnLst>
                                    <p:animClr clrSpc="rgb" dir="cw">
                                      <p:cBhvr override="childStyle">
                                        <p:cTn dur="1" fill="hold" display="0" masterRel="nextClick" afterEffect="1"/>
                                        <p:tgtEl>
                                          <p:spTgt spid="51"/>
                                        </p:tgtEl>
                                        <p:attrNameLst>
                                          <p:attrName>ppt_c</p:attrName>
                                        </p:attrNameLst>
                                      </p:cBhvr>
                                      <p:to>
                                        <a:schemeClr val="bg1"/>
                                      </p:to>
                                    </p:animClr>
                                  </p:subTnLst>
                                </p:cTn>
                              </p:par>
                            </p:childTnLst>
                          </p:cTn>
                        </p:par>
                      </p:childTnLst>
                    </p:cTn>
                  </p:par>
                  <p:par>
                    <p:cTn id="43" fill="hold">
                      <p:stCondLst>
                        <p:cond delay="indefinite"/>
                      </p:stCondLst>
                      <p:childTnLst>
                        <p:par>
                          <p:cTn id="44" fill="hold">
                            <p:stCondLst>
                              <p:cond delay="0"/>
                            </p:stCondLst>
                            <p:childTnLst>
                              <p:par>
                                <p:cTn id="45" presetID="18" presetClass="entr" presetSubtype="3" fill="hold"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strips(upRight)">
                                      <p:cBhvr>
                                        <p:cTn id="47" dur="1000"/>
                                        <p:tgtEl>
                                          <p:spTgt spid="37"/>
                                        </p:tgtEl>
                                      </p:cBhvr>
                                    </p:animEffect>
                                  </p:childTnLst>
                                </p:cTn>
                              </p:par>
                              <p:par>
                                <p:cTn id="48" presetID="9" presetClass="entr" presetSubtype="0" fill="hold" nodeType="withEffect">
                                  <p:stCondLst>
                                    <p:cond delay="0"/>
                                  </p:stCondLst>
                                  <p:childTnLst>
                                    <p:set>
                                      <p:cBhvr>
                                        <p:cTn id="49" dur="1" fill="hold">
                                          <p:stCondLst>
                                            <p:cond delay="0"/>
                                          </p:stCondLst>
                                        </p:cTn>
                                        <p:tgtEl>
                                          <p:spTgt spid="52"/>
                                        </p:tgtEl>
                                        <p:attrNameLst>
                                          <p:attrName>style.visibility</p:attrName>
                                        </p:attrNameLst>
                                      </p:cBhvr>
                                      <p:to>
                                        <p:strVal val="visible"/>
                                      </p:to>
                                    </p:set>
                                    <p:animEffect transition="in" filter="dissolve">
                                      <p:cBhvr>
                                        <p:cTn id="50" dur="500"/>
                                        <p:tgtEl>
                                          <p:spTgt spid="52"/>
                                        </p:tgtEl>
                                      </p:cBhvr>
                                    </p:animEffect>
                                  </p:childTnLst>
                                  <p:subTnLst>
                                    <p:animClr clrSpc="rgb" dir="cw">
                                      <p:cBhvr override="childStyle">
                                        <p:cTn dur="1" fill="hold" display="0" masterRel="nextClick" afterEffect="1"/>
                                        <p:tgtEl>
                                          <p:spTgt spid="52"/>
                                        </p:tgtEl>
                                        <p:attrNameLst>
                                          <p:attrName>ppt_c</p:attrName>
                                        </p:attrNameLst>
                                      </p:cBhvr>
                                      <p:to>
                                        <a:schemeClr val="bg1"/>
                                      </p:to>
                                    </p:animClr>
                                  </p:sub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strips(upRight)">
                                      <p:cBhvr>
                                        <p:cTn id="55" dur="1000"/>
                                        <p:tgtEl>
                                          <p:spTgt spid="42"/>
                                        </p:tgtEl>
                                      </p:cBhvr>
                                    </p:animEffect>
                                  </p:childTnLst>
                                </p:cTn>
                              </p:par>
                              <p:par>
                                <p:cTn id="56" presetID="9" presetClass="entr" presetSubtype="0" fill="hold" nodeType="withEffect">
                                  <p:stCondLst>
                                    <p:cond delay="0"/>
                                  </p:stCondLst>
                                  <p:childTnLst>
                                    <p:set>
                                      <p:cBhvr>
                                        <p:cTn id="57" dur="1" fill="hold">
                                          <p:stCondLst>
                                            <p:cond delay="0"/>
                                          </p:stCondLst>
                                        </p:cTn>
                                        <p:tgtEl>
                                          <p:spTgt spid="53"/>
                                        </p:tgtEl>
                                        <p:attrNameLst>
                                          <p:attrName>style.visibility</p:attrName>
                                        </p:attrNameLst>
                                      </p:cBhvr>
                                      <p:to>
                                        <p:strVal val="visible"/>
                                      </p:to>
                                    </p:set>
                                    <p:animEffect transition="in" filter="dissolve">
                                      <p:cBhvr>
                                        <p:cTn id="58" dur="500"/>
                                        <p:tgtEl>
                                          <p:spTgt spid="53"/>
                                        </p:tgtEl>
                                      </p:cBhvr>
                                    </p:animEffect>
                                  </p:childTnLst>
                                  <p:subTnLst>
                                    <p:animClr clrSpc="rgb" dir="cw">
                                      <p:cBhvr override="childStyle">
                                        <p:cTn dur="1" fill="hold" display="0" masterRel="nextClick" afterEffect="1"/>
                                        <p:tgtEl>
                                          <p:spTgt spid="53"/>
                                        </p:tgtEl>
                                        <p:attrNameLst>
                                          <p:attrName>ppt_c</p:attrName>
                                        </p:attrNameLst>
                                      </p:cBhvr>
                                      <p:to>
                                        <a:schemeClr val="bg1"/>
                                      </p:to>
                                    </p:animClr>
                                  </p:subTnLst>
                                </p:cTn>
                              </p:par>
                            </p:childTnLst>
                          </p:cTn>
                        </p:par>
                      </p:childTnLst>
                    </p:cTn>
                  </p:par>
                  <p:par>
                    <p:cTn id="59" fill="hold">
                      <p:stCondLst>
                        <p:cond delay="indefinite"/>
                      </p:stCondLst>
                      <p:childTnLst>
                        <p:par>
                          <p:cTn id="60" fill="hold">
                            <p:stCondLst>
                              <p:cond delay="0"/>
                            </p:stCondLst>
                            <p:childTnLst>
                              <p:par>
                                <p:cTn id="61" presetID="18" presetClass="entr" presetSubtype="6" fill="hold"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strips(downRight)">
                                      <p:cBhvr>
                                        <p:cTn id="63"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autoUpdateAnimBg="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需求原理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31</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4"/>
            <a:ext cx="8557146" cy="308392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“吉芬商品”：英国人吉芬发现，在</a:t>
            </a:r>
            <a:r>
              <a:rPr lang="en-US" altLang="zh-CN" sz="2800" b="1" dirty="0">
                <a:solidFill>
                  <a:srgbClr val="0070C0"/>
                </a:solidFill>
              </a:rPr>
              <a:t>1845</a:t>
            </a:r>
            <a:r>
              <a:rPr lang="zh-CN" altLang="en-US" sz="2800" b="1" dirty="0">
                <a:solidFill>
                  <a:srgbClr val="0070C0"/>
                </a:solidFill>
              </a:rPr>
              <a:t>年爱尔兰发生灾荒时，土豆价格急剧上涨，但是它的需求反而增加。</a:t>
            </a:r>
            <a:r>
              <a:rPr lang="zh-CN" altLang="en-US" sz="2800" b="1" dirty="0">
                <a:solidFill>
                  <a:srgbClr val="FF0000"/>
                </a:solidFill>
              </a:rPr>
              <a:t>请问这是需求第一定律的一个反例吗？</a:t>
            </a:r>
            <a:endParaRPr lang="en-US" altLang="zh-CN" sz="2800" b="1" dirty="0">
              <a:solidFill>
                <a:srgbClr val="FF000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
        <p:nvSpPr>
          <p:cNvPr id="5" name="TextBox 4"/>
          <p:cNvSpPr txBox="1"/>
          <p:nvPr/>
        </p:nvSpPr>
        <p:spPr>
          <a:xfrm>
            <a:off x="206990" y="4842063"/>
            <a:ext cx="8557146" cy="403187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原因是灾荒造成爱尔兰人们实际收入下降，土豆作为一种生活必需的低档食品，实际收入的下降使得人类不得不增加这类商品的购买。因此，这一反常现象实际上是由收入变化导致的。</a:t>
            </a: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pic>
        <p:nvPicPr>
          <p:cNvPr id="11266" name="Picture 2" descr="https://ss1.baidu.com/6ONXsjip0QIZ8tyhnq/it/u=1249682698,3691918446&amp;fm=173&amp;app=49&amp;f=JPEG?w=640&amp;h=586&amp;s=F900CA1A53EFC4EC56683D500300C0F1"/>
          <p:cNvPicPr>
            <a:picLocks noChangeAspect="1" noChangeArrowheads="1"/>
          </p:cNvPicPr>
          <p:nvPr/>
        </p:nvPicPr>
        <p:blipFill>
          <a:blip r:embed="rId2" cstate="print"/>
          <a:srcRect/>
          <a:stretch>
            <a:fillRect/>
          </a:stretch>
        </p:blipFill>
        <p:spPr bwMode="auto">
          <a:xfrm>
            <a:off x="701485" y="1064526"/>
            <a:ext cx="4129822" cy="3667349"/>
          </a:xfrm>
          <a:prstGeom prst="rect">
            <a:avLst/>
          </a:prstGeom>
          <a:noFill/>
        </p:spPr>
      </p:pic>
      <p:pic>
        <p:nvPicPr>
          <p:cNvPr id="11268" name="Picture 4" descr="https://ss1.baidu.com/6ONXsjip0QIZ8tyhnq/it/u=644988820,185803985&amp;fm=173&amp;app=49&amp;f=JPEG?w=640&amp;h=661&amp;s=8D82FC17595FD1EB0CE935D10300F033"/>
          <p:cNvPicPr>
            <a:picLocks noChangeAspect="1" noChangeArrowheads="1"/>
          </p:cNvPicPr>
          <p:nvPr/>
        </p:nvPicPr>
        <p:blipFill>
          <a:blip r:embed="rId3" cstate="print"/>
          <a:srcRect b="4645"/>
          <a:stretch>
            <a:fillRect/>
          </a:stretch>
        </p:blipFill>
        <p:spPr bwMode="auto">
          <a:xfrm>
            <a:off x="4843525" y="1023582"/>
            <a:ext cx="3755464" cy="3698543"/>
          </a:xfrm>
          <a:prstGeom prst="rect">
            <a:avLst/>
          </a:prstGeom>
          <a:noFill/>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 calcmode="lin" valueType="num">
                                      <p:cBhvr additive="base">
                                        <p:cTn id="7" dur="500" fill="hold"/>
                                        <p:tgtEl>
                                          <p:spTgt spid="11266"/>
                                        </p:tgtEl>
                                        <p:attrNameLst>
                                          <p:attrName>ppt_x</p:attrName>
                                        </p:attrNameLst>
                                      </p:cBhvr>
                                      <p:tavLst>
                                        <p:tav tm="0">
                                          <p:val>
                                            <p:strVal val="#ppt_x"/>
                                          </p:val>
                                        </p:tav>
                                        <p:tav tm="100000">
                                          <p:val>
                                            <p:strVal val="#ppt_x"/>
                                          </p:val>
                                        </p:tav>
                                      </p:tavLst>
                                    </p:anim>
                                    <p:anim calcmode="lin" valueType="num">
                                      <p:cBhvr additive="base">
                                        <p:cTn id="8" dur="500" fill="hold"/>
                                        <p:tgtEl>
                                          <p:spTgt spid="1126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268"/>
                                        </p:tgtEl>
                                        <p:attrNameLst>
                                          <p:attrName>style.visibility</p:attrName>
                                        </p:attrNameLst>
                                      </p:cBhvr>
                                      <p:to>
                                        <p:strVal val="visible"/>
                                      </p:to>
                                    </p:set>
                                    <p:anim calcmode="lin" valueType="num">
                                      <p:cBhvr additive="base">
                                        <p:cTn id="13" dur="500" fill="hold"/>
                                        <p:tgtEl>
                                          <p:spTgt spid="11268"/>
                                        </p:tgtEl>
                                        <p:attrNameLst>
                                          <p:attrName>ppt_x</p:attrName>
                                        </p:attrNameLst>
                                      </p:cBhvr>
                                      <p:tavLst>
                                        <p:tav tm="0">
                                          <p:val>
                                            <p:strVal val="#ppt_x"/>
                                          </p:val>
                                        </p:tav>
                                        <p:tav tm="100000">
                                          <p:val>
                                            <p:strVal val="#ppt_x"/>
                                          </p:val>
                                        </p:tav>
                                      </p:tavLst>
                                    </p:anim>
                                    <p:anim calcmode="lin" valueType="num">
                                      <p:cBhvr additive="base">
                                        <p:cTn id="14" dur="500" fill="hold"/>
                                        <p:tgtEl>
                                          <p:spTgt spid="112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 calcmode="lin" valueType="num">
                                      <p:cBhvr additive="base">
                                        <p:cTn id="19"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需求原理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32</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213596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一旦收入这个其他条件变了，我们就需要重新画一条位置不同的需求曲线，这条曲线仍然向下倾斜。</a:t>
            </a: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grpSp>
        <p:nvGrpSpPr>
          <p:cNvPr id="152" name="组合 151"/>
          <p:cNvGrpSpPr/>
          <p:nvPr/>
        </p:nvGrpSpPr>
        <p:grpSpPr>
          <a:xfrm>
            <a:off x="1378389" y="2565336"/>
            <a:ext cx="5654446" cy="3082312"/>
            <a:chOff x="1269207" y="777479"/>
            <a:chExt cx="5654446" cy="3082312"/>
          </a:xfrm>
        </p:grpSpPr>
        <p:grpSp>
          <p:nvGrpSpPr>
            <p:cNvPr id="154" name="Group 120"/>
            <p:cNvGrpSpPr>
              <a:grpSpLocks/>
            </p:cNvGrpSpPr>
            <p:nvPr/>
          </p:nvGrpSpPr>
          <p:grpSpPr bwMode="auto">
            <a:xfrm>
              <a:off x="2305050" y="777479"/>
              <a:ext cx="4000500" cy="2744390"/>
              <a:chOff x="1828800" y="1600200"/>
              <a:chExt cx="5334000" cy="3658395"/>
            </a:xfrm>
          </p:grpSpPr>
          <p:grpSp>
            <p:nvGrpSpPr>
              <p:cNvPr id="268" name="Group 119"/>
              <p:cNvGrpSpPr>
                <a:grpSpLocks/>
              </p:cNvGrpSpPr>
              <p:nvPr/>
            </p:nvGrpSpPr>
            <p:grpSpPr bwMode="auto">
              <a:xfrm>
                <a:off x="1828800" y="1600200"/>
                <a:ext cx="5334001" cy="3658395"/>
                <a:chOff x="1828800" y="1600200"/>
                <a:chExt cx="5334001" cy="3658395"/>
              </a:xfrm>
            </p:grpSpPr>
            <p:sp>
              <p:nvSpPr>
                <p:cNvPr id="293" name="Rectangle 174"/>
                <p:cNvSpPr/>
                <p:nvPr/>
              </p:nvSpPr>
              <p:spPr>
                <a:xfrm>
                  <a:off x="1828800" y="1600200"/>
                  <a:ext cx="5334000" cy="36568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l">
                    <a:buFontTx/>
                    <a:buNone/>
                    <a:defRPr/>
                  </a:pPr>
                  <a:endParaRPr lang="en-US" sz="1350">
                    <a:solidFill>
                      <a:schemeClr val="tx1"/>
                    </a:solidFill>
                  </a:endParaRPr>
                </a:p>
              </p:txBody>
            </p:sp>
            <p:cxnSp>
              <p:nvCxnSpPr>
                <p:cNvPr id="294" name="Straight Connector 175"/>
                <p:cNvCxnSpPr/>
                <p:nvPr/>
              </p:nvCxnSpPr>
              <p:spPr>
                <a:xfrm rot="5400000" flipH="1" flipV="1">
                  <a:off x="1512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5" name="Straight Connector 176"/>
                <p:cNvCxnSpPr/>
                <p:nvPr/>
              </p:nvCxnSpPr>
              <p:spPr>
                <a:xfrm rot="5400000" flipH="1" flipV="1">
                  <a:off x="3036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6" name="Straight Connector 177"/>
                <p:cNvCxnSpPr/>
                <p:nvPr/>
              </p:nvCxnSpPr>
              <p:spPr>
                <a:xfrm rot="5400000" flipH="1" flipV="1">
                  <a:off x="4560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7" name="Straight Connector 178"/>
                <p:cNvCxnSpPr/>
                <p:nvPr/>
              </p:nvCxnSpPr>
              <p:spPr>
                <a:xfrm rot="5400000" flipH="1" flipV="1">
                  <a:off x="6084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8" name="Straight Connector 179"/>
                <p:cNvCxnSpPr/>
                <p:nvPr/>
              </p:nvCxnSpPr>
              <p:spPr>
                <a:xfrm rot="5400000" flipH="1" flipV="1">
                  <a:off x="7608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9" name="Straight Connector 180"/>
                <p:cNvCxnSpPr/>
                <p:nvPr/>
              </p:nvCxnSpPr>
              <p:spPr>
                <a:xfrm rot="5400000" flipH="1" flipV="1">
                  <a:off x="9132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0" name="Straight Connector 181"/>
                <p:cNvCxnSpPr/>
                <p:nvPr/>
              </p:nvCxnSpPr>
              <p:spPr>
                <a:xfrm rot="5400000" flipH="1" flipV="1">
                  <a:off x="10656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1" name="Straight Connector 182"/>
                <p:cNvCxnSpPr/>
                <p:nvPr/>
              </p:nvCxnSpPr>
              <p:spPr>
                <a:xfrm rot="5400000" flipH="1" flipV="1">
                  <a:off x="12180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2" name="Straight Connector 183"/>
                <p:cNvCxnSpPr/>
                <p:nvPr/>
              </p:nvCxnSpPr>
              <p:spPr>
                <a:xfrm rot="5400000" flipH="1" flipV="1">
                  <a:off x="13704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3" name="Straight Connector 184"/>
                <p:cNvCxnSpPr/>
                <p:nvPr/>
              </p:nvCxnSpPr>
              <p:spPr>
                <a:xfrm rot="5400000" flipH="1" flipV="1">
                  <a:off x="15228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4" name="Straight Connector 185"/>
                <p:cNvCxnSpPr/>
                <p:nvPr/>
              </p:nvCxnSpPr>
              <p:spPr>
                <a:xfrm rot="5400000" flipH="1" flipV="1">
                  <a:off x="16752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5" name="Straight Connector 186"/>
                <p:cNvCxnSpPr/>
                <p:nvPr/>
              </p:nvCxnSpPr>
              <p:spPr>
                <a:xfrm rot="5400000" flipH="1" flipV="1">
                  <a:off x="18276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6" name="Straight Connector 187"/>
                <p:cNvCxnSpPr/>
                <p:nvPr/>
              </p:nvCxnSpPr>
              <p:spPr>
                <a:xfrm rot="5400000" flipH="1" flipV="1">
                  <a:off x="19800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7" name="Straight Connector 188"/>
                <p:cNvCxnSpPr/>
                <p:nvPr/>
              </p:nvCxnSpPr>
              <p:spPr>
                <a:xfrm rot="5400000" flipH="1" flipV="1">
                  <a:off x="21324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8" name="Straight Connector 189"/>
                <p:cNvCxnSpPr/>
                <p:nvPr/>
              </p:nvCxnSpPr>
              <p:spPr>
                <a:xfrm rot="5400000" flipH="1" flipV="1">
                  <a:off x="22848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09" name="Straight Connector 190"/>
                <p:cNvCxnSpPr/>
                <p:nvPr/>
              </p:nvCxnSpPr>
              <p:spPr>
                <a:xfrm rot="5400000" flipH="1" flipV="1">
                  <a:off x="24372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0" name="Straight Connector 191"/>
                <p:cNvCxnSpPr/>
                <p:nvPr/>
              </p:nvCxnSpPr>
              <p:spPr>
                <a:xfrm rot="5400000" flipH="1" flipV="1">
                  <a:off x="25896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192"/>
                <p:cNvCxnSpPr/>
                <p:nvPr/>
              </p:nvCxnSpPr>
              <p:spPr>
                <a:xfrm rot="5400000" flipH="1" flipV="1">
                  <a:off x="27420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193"/>
                <p:cNvCxnSpPr/>
                <p:nvPr/>
              </p:nvCxnSpPr>
              <p:spPr>
                <a:xfrm rot="5400000" flipH="1" flipV="1">
                  <a:off x="28944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3" name="Straight Connector 194"/>
                <p:cNvCxnSpPr/>
                <p:nvPr/>
              </p:nvCxnSpPr>
              <p:spPr>
                <a:xfrm rot="5400000" flipH="1" flipV="1">
                  <a:off x="30468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4" name="Straight Connector 195"/>
                <p:cNvCxnSpPr/>
                <p:nvPr/>
              </p:nvCxnSpPr>
              <p:spPr>
                <a:xfrm rot="5400000" flipH="1" flipV="1">
                  <a:off x="31992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5" name="Straight Connector 196"/>
                <p:cNvCxnSpPr/>
                <p:nvPr/>
              </p:nvCxnSpPr>
              <p:spPr>
                <a:xfrm rot="5400000" flipH="1" flipV="1">
                  <a:off x="33516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197"/>
                <p:cNvCxnSpPr/>
                <p:nvPr/>
              </p:nvCxnSpPr>
              <p:spPr>
                <a:xfrm rot="5400000" flipH="1" flipV="1">
                  <a:off x="35040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7" name="Straight Connector 198"/>
                <p:cNvCxnSpPr/>
                <p:nvPr/>
              </p:nvCxnSpPr>
              <p:spPr>
                <a:xfrm rot="5400000" flipH="1" flipV="1">
                  <a:off x="36564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8" name="Straight Connector 199"/>
                <p:cNvCxnSpPr/>
                <p:nvPr/>
              </p:nvCxnSpPr>
              <p:spPr>
                <a:xfrm rot="5400000" flipH="1" flipV="1">
                  <a:off x="38088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19" name="Straight Connector 200"/>
                <p:cNvCxnSpPr/>
                <p:nvPr/>
              </p:nvCxnSpPr>
              <p:spPr>
                <a:xfrm rot="5400000" flipH="1" flipV="1">
                  <a:off x="39612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0" name="Straight Connector 201"/>
                <p:cNvCxnSpPr/>
                <p:nvPr/>
              </p:nvCxnSpPr>
              <p:spPr>
                <a:xfrm rot="5400000" flipH="1" flipV="1">
                  <a:off x="41136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1" name="Straight Connector 202"/>
                <p:cNvCxnSpPr/>
                <p:nvPr/>
              </p:nvCxnSpPr>
              <p:spPr>
                <a:xfrm rot="5400000" flipH="1" flipV="1">
                  <a:off x="42660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2" name="Straight Connector 203"/>
                <p:cNvCxnSpPr/>
                <p:nvPr/>
              </p:nvCxnSpPr>
              <p:spPr>
                <a:xfrm rot="5400000" flipH="1" flipV="1">
                  <a:off x="44184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204"/>
                <p:cNvCxnSpPr/>
                <p:nvPr/>
              </p:nvCxnSpPr>
              <p:spPr>
                <a:xfrm rot="5400000" flipH="1" flipV="1">
                  <a:off x="45708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205"/>
                <p:cNvCxnSpPr/>
                <p:nvPr/>
              </p:nvCxnSpPr>
              <p:spPr>
                <a:xfrm rot="5400000" flipH="1" flipV="1">
                  <a:off x="47232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5" name="Straight Connector 206"/>
                <p:cNvCxnSpPr/>
                <p:nvPr/>
              </p:nvCxnSpPr>
              <p:spPr>
                <a:xfrm rot="5400000" flipH="1" flipV="1">
                  <a:off x="48756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6" name="Straight Connector 207"/>
                <p:cNvCxnSpPr/>
                <p:nvPr/>
              </p:nvCxnSpPr>
              <p:spPr>
                <a:xfrm rot="5400000" flipH="1" flipV="1">
                  <a:off x="50280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7" name="Straight Connector 208"/>
                <p:cNvCxnSpPr/>
                <p:nvPr/>
              </p:nvCxnSpPr>
              <p:spPr>
                <a:xfrm rot="5400000" flipH="1" flipV="1">
                  <a:off x="51804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28" name="Straight Connector 209"/>
                <p:cNvCxnSpPr/>
                <p:nvPr/>
              </p:nvCxnSpPr>
              <p:spPr>
                <a:xfrm rot="5400000" flipH="1" flipV="1">
                  <a:off x="5332809" y="3428604"/>
                  <a:ext cx="3658395"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269" name="Straight Connector 150"/>
              <p:cNvCxnSpPr/>
              <p:nvPr/>
            </p:nvCxnSpPr>
            <p:spPr>
              <a:xfrm>
                <a:off x="1828800" y="1600200"/>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0" name="Straight Connector 151"/>
              <p:cNvCxnSpPr/>
              <p:nvPr/>
            </p:nvCxnSpPr>
            <p:spPr>
              <a:xfrm>
                <a:off x="1828800" y="1752567"/>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1" name="Straight Connector 152"/>
              <p:cNvCxnSpPr/>
              <p:nvPr/>
            </p:nvCxnSpPr>
            <p:spPr>
              <a:xfrm>
                <a:off x="1828800" y="1904934"/>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153"/>
              <p:cNvCxnSpPr/>
              <p:nvPr/>
            </p:nvCxnSpPr>
            <p:spPr>
              <a:xfrm>
                <a:off x="1828800" y="2057301"/>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154"/>
              <p:cNvCxnSpPr/>
              <p:nvPr/>
            </p:nvCxnSpPr>
            <p:spPr>
              <a:xfrm>
                <a:off x="1828800" y="2209668"/>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4" name="Straight Connector 155"/>
              <p:cNvCxnSpPr/>
              <p:nvPr/>
            </p:nvCxnSpPr>
            <p:spPr>
              <a:xfrm>
                <a:off x="1828800" y="2362035"/>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5" name="Straight Connector 156"/>
              <p:cNvCxnSpPr/>
              <p:nvPr/>
            </p:nvCxnSpPr>
            <p:spPr>
              <a:xfrm>
                <a:off x="1828800" y="2514402"/>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157"/>
              <p:cNvCxnSpPr/>
              <p:nvPr/>
            </p:nvCxnSpPr>
            <p:spPr>
              <a:xfrm>
                <a:off x="1828800" y="2666769"/>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158"/>
              <p:cNvCxnSpPr/>
              <p:nvPr/>
            </p:nvCxnSpPr>
            <p:spPr>
              <a:xfrm>
                <a:off x="1828800" y="2819136"/>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159"/>
              <p:cNvCxnSpPr/>
              <p:nvPr/>
            </p:nvCxnSpPr>
            <p:spPr>
              <a:xfrm>
                <a:off x="1828800" y="2971503"/>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160"/>
              <p:cNvCxnSpPr/>
              <p:nvPr/>
            </p:nvCxnSpPr>
            <p:spPr>
              <a:xfrm>
                <a:off x="1828800" y="3123870"/>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0" name="Straight Connector 161"/>
              <p:cNvCxnSpPr/>
              <p:nvPr/>
            </p:nvCxnSpPr>
            <p:spPr>
              <a:xfrm>
                <a:off x="1828800" y="3276237"/>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1" name="Straight Connector 162"/>
              <p:cNvCxnSpPr/>
              <p:nvPr/>
            </p:nvCxnSpPr>
            <p:spPr>
              <a:xfrm>
                <a:off x="1828800" y="3428604"/>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2" name="Straight Connector 163"/>
              <p:cNvCxnSpPr/>
              <p:nvPr/>
            </p:nvCxnSpPr>
            <p:spPr>
              <a:xfrm>
                <a:off x="1828800" y="3580971"/>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3" name="Straight Connector 164"/>
              <p:cNvCxnSpPr/>
              <p:nvPr/>
            </p:nvCxnSpPr>
            <p:spPr>
              <a:xfrm>
                <a:off x="1828800" y="3733338"/>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4" name="Straight Connector 165"/>
              <p:cNvCxnSpPr/>
              <p:nvPr/>
            </p:nvCxnSpPr>
            <p:spPr>
              <a:xfrm>
                <a:off x="1828800" y="3885705"/>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5" name="Straight Connector 166"/>
              <p:cNvCxnSpPr/>
              <p:nvPr/>
            </p:nvCxnSpPr>
            <p:spPr>
              <a:xfrm>
                <a:off x="1828800" y="4038072"/>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6" name="Straight Connector 167"/>
              <p:cNvCxnSpPr/>
              <p:nvPr/>
            </p:nvCxnSpPr>
            <p:spPr>
              <a:xfrm>
                <a:off x="1828800" y="4190439"/>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7" name="Straight Connector 168"/>
              <p:cNvCxnSpPr/>
              <p:nvPr/>
            </p:nvCxnSpPr>
            <p:spPr>
              <a:xfrm>
                <a:off x="1828800" y="4342806"/>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8" name="Straight Connector 169"/>
              <p:cNvCxnSpPr/>
              <p:nvPr/>
            </p:nvCxnSpPr>
            <p:spPr>
              <a:xfrm>
                <a:off x="1828800" y="4495173"/>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89" name="Straight Connector 170"/>
              <p:cNvCxnSpPr/>
              <p:nvPr/>
            </p:nvCxnSpPr>
            <p:spPr>
              <a:xfrm>
                <a:off x="1828800" y="4647540"/>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0" name="Straight Connector 171"/>
              <p:cNvCxnSpPr/>
              <p:nvPr/>
            </p:nvCxnSpPr>
            <p:spPr>
              <a:xfrm>
                <a:off x="1828800" y="4799907"/>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1" name="Straight Connector 172"/>
              <p:cNvCxnSpPr/>
              <p:nvPr/>
            </p:nvCxnSpPr>
            <p:spPr>
              <a:xfrm>
                <a:off x="1828800" y="4952274"/>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2" name="Straight Connector 173"/>
              <p:cNvCxnSpPr/>
              <p:nvPr/>
            </p:nvCxnSpPr>
            <p:spPr>
              <a:xfrm>
                <a:off x="1828800" y="5104641"/>
                <a:ext cx="5334000" cy="158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55" name="Group 197"/>
            <p:cNvGrpSpPr>
              <a:grpSpLocks/>
            </p:cNvGrpSpPr>
            <p:nvPr/>
          </p:nvGrpSpPr>
          <p:grpSpPr bwMode="auto">
            <a:xfrm>
              <a:off x="2040732" y="3406380"/>
              <a:ext cx="4882921" cy="453411"/>
              <a:chOff x="1475815" y="5105399"/>
              <a:chExt cx="6510905" cy="605123"/>
            </a:xfrm>
          </p:grpSpPr>
          <p:sp>
            <p:nvSpPr>
              <p:cNvPr id="247" name="TextBox 12"/>
              <p:cNvSpPr txBox="1">
                <a:spLocks noChangeArrowheads="1"/>
              </p:cNvSpPr>
              <p:nvPr/>
            </p:nvSpPr>
            <p:spPr bwMode="auto">
              <a:xfrm>
                <a:off x="6509314" y="5340839"/>
                <a:ext cx="1477406" cy="369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zh-CN" altLang="en-US" sz="1200" dirty="0"/>
                  <a:t>小说的购买量</a:t>
                </a:r>
                <a:endParaRPr lang="en-US" altLang="zh-CN" sz="1200" dirty="0"/>
              </a:p>
            </p:txBody>
          </p:sp>
          <p:cxnSp>
            <p:nvCxnSpPr>
              <p:cNvPr id="248" name="Straight Connector 212"/>
              <p:cNvCxnSpPr/>
              <p:nvPr/>
            </p:nvCxnSpPr>
            <p:spPr>
              <a:xfrm>
                <a:off x="1828259" y="5257945"/>
                <a:ext cx="5334281" cy="1589"/>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49" name="Group 128"/>
              <p:cNvGrpSpPr>
                <a:grpSpLocks/>
              </p:cNvGrpSpPr>
              <p:nvPr/>
            </p:nvGrpSpPr>
            <p:grpSpPr bwMode="auto">
              <a:xfrm>
                <a:off x="2403863" y="5105399"/>
                <a:ext cx="374480" cy="552093"/>
                <a:chOff x="575063" y="4877593"/>
                <a:chExt cx="374480" cy="552093"/>
              </a:xfrm>
            </p:grpSpPr>
            <p:sp>
              <p:nvSpPr>
                <p:cNvPr id="266" name="TextBox 121"/>
                <p:cNvSpPr txBox="1">
                  <a:spLocks noChangeArrowheads="1"/>
                </p:cNvSpPr>
                <p:nvPr/>
              </p:nvSpPr>
              <p:spPr bwMode="auto">
                <a:xfrm>
                  <a:off x="575063" y="5029196"/>
                  <a:ext cx="374480" cy="40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5</a:t>
                  </a:r>
                </a:p>
              </p:txBody>
            </p:sp>
            <p:cxnSp>
              <p:nvCxnSpPr>
                <p:cNvPr id="267" name="Straight Connector 231"/>
                <p:cNvCxnSpPr/>
                <p:nvPr/>
              </p:nvCxnSpPr>
              <p:spPr>
                <a:xfrm rot="5400000" flipH="1" flipV="1">
                  <a:off x="687608" y="4953072"/>
                  <a:ext cx="15254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0" name="Group 135"/>
              <p:cNvGrpSpPr>
                <a:grpSpLocks/>
              </p:cNvGrpSpPr>
              <p:nvPr/>
            </p:nvGrpSpPr>
            <p:grpSpPr bwMode="auto">
              <a:xfrm>
                <a:off x="3846119" y="5105399"/>
                <a:ext cx="502727" cy="552093"/>
                <a:chOff x="501267" y="4877593"/>
                <a:chExt cx="502727" cy="552093"/>
              </a:xfrm>
            </p:grpSpPr>
            <p:sp>
              <p:nvSpPr>
                <p:cNvPr id="264" name="TextBox 136"/>
                <p:cNvSpPr txBox="1">
                  <a:spLocks noChangeArrowheads="1"/>
                </p:cNvSpPr>
                <p:nvPr/>
              </p:nvSpPr>
              <p:spPr bwMode="auto">
                <a:xfrm>
                  <a:off x="501267" y="5029196"/>
                  <a:ext cx="502727" cy="40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15</a:t>
                  </a:r>
                </a:p>
              </p:txBody>
            </p:sp>
            <p:cxnSp>
              <p:nvCxnSpPr>
                <p:cNvPr id="265" name="Straight Connector 229"/>
                <p:cNvCxnSpPr/>
                <p:nvPr/>
              </p:nvCxnSpPr>
              <p:spPr>
                <a:xfrm rot="5400000" flipH="1" flipV="1">
                  <a:off x="686111" y="4953072"/>
                  <a:ext cx="15254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1" name="Group 150"/>
              <p:cNvGrpSpPr>
                <a:grpSpLocks/>
              </p:cNvGrpSpPr>
              <p:nvPr/>
            </p:nvGrpSpPr>
            <p:grpSpPr bwMode="auto">
              <a:xfrm>
                <a:off x="3125064" y="5105399"/>
                <a:ext cx="502727" cy="552093"/>
                <a:chOff x="542212" y="4877593"/>
                <a:chExt cx="502727" cy="552093"/>
              </a:xfrm>
            </p:grpSpPr>
            <p:sp>
              <p:nvSpPr>
                <p:cNvPr id="262" name="TextBox 151"/>
                <p:cNvSpPr txBox="1">
                  <a:spLocks noChangeArrowheads="1"/>
                </p:cNvSpPr>
                <p:nvPr/>
              </p:nvSpPr>
              <p:spPr bwMode="auto">
                <a:xfrm>
                  <a:off x="542212" y="5029196"/>
                  <a:ext cx="502727" cy="40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10</a:t>
                  </a:r>
                </a:p>
              </p:txBody>
            </p:sp>
            <p:cxnSp>
              <p:nvCxnSpPr>
                <p:cNvPr id="263" name="Straight Connector 227"/>
                <p:cNvCxnSpPr/>
                <p:nvPr/>
              </p:nvCxnSpPr>
              <p:spPr>
                <a:xfrm rot="5400000" flipH="1" flipV="1">
                  <a:off x="686071" y="4953072"/>
                  <a:ext cx="15254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2" name="Group 153"/>
              <p:cNvGrpSpPr>
                <a:grpSpLocks/>
              </p:cNvGrpSpPr>
              <p:nvPr/>
            </p:nvGrpSpPr>
            <p:grpSpPr bwMode="auto">
              <a:xfrm>
                <a:off x="5413469" y="5105399"/>
                <a:ext cx="502727" cy="552093"/>
                <a:chOff x="528563" y="4877593"/>
                <a:chExt cx="502727" cy="552093"/>
              </a:xfrm>
            </p:grpSpPr>
            <p:sp>
              <p:nvSpPr>
                <p:cNvPr id="260" name="TextBox 154"/>
                <p:cNvSpPr txBox="1">
                  <a:spLocks noChangeArrowheads="1"/>
                </p:cNvSpPr>
                <p:nvPr/>
              </p:nvSpPr>
              <p:spPr bwMode="auto">
                <a:xfrm>
                  <a:off x="528563" y="5029196"/>
                  <a:ext cx="502727" cy="40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25</a:t>
                  </a:r>
                </a:p>
              </p:txBody>
            </p:sp>
            <p:cxnSp>
              <p:nvCxnSpPr>
                <p:cNvPr id="261" name="Straight Connector 225"/>
                <p:cNvCxnSpPr/>
                <p:nvPr/>
              </p:nvCxnSpPr>
              <p:spPr>
                <a:xfrm rot="5400000" flipH="1" flipV="1">
                  <a:off x="686013" y="4953072"/>
                  <a:ext cx="15254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3" name="Group 156"/>
              <p:cNvGrpSpPr>
                <a:grpSpLocks/>
              </p:cNvGrpSpPr>
              <p:nvPr/>
            </p:nvGrpSpPr>
            <p:grpSpPr bwMode="auto">
              <a:xfrm>
                <a:off x="4651469" y="5105399"/>
                <a:ext cx="502727" cy="552093"/>
                <a:chOff x="528563" y="4877593"/>
                <a:chExt cx="502727" cy="552093"/>
              </a:xfrm>
            </p:grpSpPr>
            <p:sp>
              <p:nvSpPr>
                <p:cNvPr id="258" name="TextBox 157"/>
                <p:cNvSpPr txBox="1">
                  <a:spLocks noChangeArrowheads="1"/>
                </p:cNvSpPr>
                <p:nvPr/>
              </p:nvSpPr>
              <p:spPr bwMode="auto">
                <a:xfrm>
                  <a:off x="528563" y="5029196"/>
                  <a:ext cx="502727" cy="40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20</a:t>
                  </a:r>
                </a:p>
              </p:txBody>
            </p:sp>
            <p:cxnSp>
              <p:nvCxnSpPr>
                <p:cNvPr id="259" name="Straight Connector 223"/>
                <p:cNvCxnSpPr/>
                <p:nvPr/>
              </p:nvCxnSpPr>
              <p:spPr>
                <a:xfrm rot="5400000" flipH="1" flipV="1">
                  <a:off x="685973" y="4953072"/>
                  <a:ext cx="15254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54" name="Group 159"/>
              <p:cNvGrpSpPr>
                <a:grpSpLocks/>
              </p:cNvGrpSpPr>
              <p:nvPr/>
            </p:nvGrpSpPr>
            <p:grpSpPr bwMode="auto">
              <a:xfrm>
                <a:off x="6159417" y="5105399"/>
                <a:ext cx="502727" cy="552093"/>
                <a:chOff x="528565" y="4877593"/>
                <a:chExt cx="502727" cy="552093"/>
              </a:xfrm>
            </p:grpSpPr>
            <p:sp>
              <p:nvSpPr>
                <p:cNvPr id="256" name="TextBox 160"/>
                <p:cNvSpPr txBox="1">
                  <a:spLocks noChangeArrowheads="1"/>
                </p:cNvSpPr>
                <p:nvPr/>
              </p:nvSpPr>
              <p:spPr bwMode="auto">
                <a:xfrm>
                  <a:off x="528565" y="5029196"/>
                  <a:ext cx="502727" cy="40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30</a:t>
                  </a:r>
                </a:p>
              </p:txBody>
            </p:sp>
            <p:cxnSp>
              <p:nvCxnSpPr>
                <p:cNvPr id="257" name="Straight Connector 221"/>
                <p:cNvCxnSpPr/>
                <p:nvPr/>
              </p:nvCxnSpPr>
              <p:spPr>
                <a:xfrm rot="5400000" flipH="1" flipV="1">
                  <a:off x="686232" y="4953072"/>
                  <a:ext cx="152545" cy="158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5" name="TextBox 162"/>
              <p:cNvSpPr txBox="1">
                <a:spLocks noChangeArrowheads="1"/>
              </p:cNvSpPr>
              <p:nvPr/>
            </p:nvSpPr>
            <p:spPr bwMode="auto">
              <a:xfrm>
                <a:off x="1475815" y="5257794"/>
                <a:ext cx="374481" cy="400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0</a:t>
                </a:r>
              </a:p>
            </p:txBody>
          </p:sp>
        </p:grpSp>
        <p:grpSp>
          <p:nvGrpSpPr>
            <p:cNvPr id="156" name="Group 198"/>
            <p:cNvGrpSpPr>
              <a:grpSpLocks/>
            </p:cNvGrpSpPr>
            <p:nvPr/>
          </p:nvGrpSpPr>
          <p:grpSpPr bwMode="auto">
            <a:xfrm>
              <a:off x="1269207" y="777479"/>
              <a:ext cx="1156097" cy="2744390"/>
              <a:chOff x="447754" y="1600200"/>
              <a:chExt cx="1541552" cy="3658394"/>
            </a:xfrm>
          </p:grpSpPr>
          <p:sp>
            <p:nvSpPr>
              <p:cNvPr id="212" name="TextBox 13"/>
              <p:cNvSpPr txBox="1">
                <a:spLocks noChangeArrowheads="1"/>
              </p:cNvSpPr>
              <p:nvPr/>
            </p:nvSpPr>
            <p:spPr bwMode="auto">
              <a:xfrm>
                <a:off x="447754" y="1600200"/>
                <a:ext cx="1272216" cy="369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zh-CN" altLang="en-US" sz="1200" dirty="0"/>
                  <a:t>小说的价格</a:t>
                </a:r>
                <a:endParaRPr lang="en-US" altLang="zh-CN" sz="1200" dirty="0"/>
              </a:p>
            </p:txBody>
          </p:sp>
          <p:cxnSp>
            <p:nvCxnSpPr>
              <p:cNvPr id="213" name="Straight Connector 234"/>
              <p:cNvCxnSpPr/>
              <p:nvPr/>
            </p:nvCxnSpPr>
            <p:spPr>
              <a:xfrm rot="5400000">
                <a:off x="-239" y="3429397"/>
                <a:ext cx="365839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14" name="Group 166"/>
              <p:cNvGrpSpPr>
                <a:grpSpLocks/>
              </p:cNvGrpSpPr>
              <p:nvPr/>
            </p:nvGrpSpPr>
            <p:grpSpPr bwMode="auto">
              <a:xfrm>
                <a:off x="1483905" y="4724400"/>
                <a:ext cx="505401" cy="400022"/>
                <a:chOff x="866199" y="4126468"/>
                <a:chExt cx="505401" cy="400022"/>
              </a:xfrm>
            </p:grpSpPr>
            <p:sp>
              <p:nvSpPr>
                <p:cNvPr id="245" name="TextBox 163"/>
                <p:cNvSpPr txBox="1">
                  <a:spLocks noChangeArrowheads="1"/>
                </p:cNvSpPr>
                <p:nvPr/>
              </p:nvSpPr>
              <p:spPr bwMode="auto">
                <a:xfrm>
                  <a:off x="866199" y="4126468"/>
                  <a:ext cx="374483" cy="4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1</a:t>
                  </a:r>
                </a:p>
              </p:txBody>
            </p:sp>
            <p:cxnSp>
              <p:nvCxnSpPr>
                <p:cNvPr id="246" name="Straight Connector 267"/>
                <p:cNvCxnSpPr/>
                <p:nvPr/>
              </p:nvCxnSpPr>
              <p:spPr>
                <a:xfrm>
                  <a:off x="1219191" y="4343231"/>
                  <a:ext cx="152409"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5" name="Group 167"/>
              <p:cNvGrpSpPr>
                <a:grpSpLocks/>
              </p:cNvGrpSpPr>
              <p:nvPr/>
            </p:nvGrpSpPr>
            <p:grpSpPr bwMode="auto">
              <a:xfrm>
                <a:off x="1483905" y="4419600"/>
                <a:ext cx="505401" cy="400022"/>
                <a:chOff x="866199" y="4126468"/>
                <a:chExt cx="505401" cy="400022"/>
              </a:xfrm>
            </p:grpSpPr>
            <p:sp>
              <p:nvSpPr>
                <p:cNvPr id="243" name="TextBox 168"/>
                <p:cNvSpPr txBox="1">
                  <a:spLocks noChangeArrowheads="1"/>
                </p:cNvSpPr>
                <p:nvPr/>
              </p:nvSpPr>
              <p:spPr bwMode="auto">
                <a:xfrm>
                  <a:off x="866199" y="4126468"/>
                  <a:ext cx="374483" cy="4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2</a:t>
                  </a:r>
                </a:p>
              </p:txBody>
            </p:sp>
            <p:cxnSp>
              <p:nvCxnSpPr>
                <p:cNvPr id="244" name="Straight Connector 265"/>
                <p:cNvCxnSpPr/>
                <p:nvPr/>
              </p:nvCxnSpPr>
              <p:spPr>
                <a:xfrm>
                  <a:off x="1219191" y="4343297"/>
                  <a:ext cx="152409"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6" name="Group 170"/>
              <p:cNvGrpSpPr>
                <a:grpSpLocks/>
              </p:cNvGrpSpPr>
              <p:nvPr/>
            </p:nvGrpSpPr>
            <p:grpSpPr bwMode="auto">
              <a:xfrm>
                <a:off x="1483905" y="4114800"/>
                <a:ext cx="505401" cy="400022"/>
                <a:chOff x="866199" y="4126468"/>
                <a:chExt cx="505401" cy="400022"/>
              </a:xfrm>
            </p:grpSpPr>
            <p:sp>
              <p:nvSpPr>
                <p:cNvPr id="241" name="TextBox 171"/>
                <p:cNvSpPr txBox="1">
                  <a:spLocks noChangeArrowheads="1"/>
                </p:cNvSpPr>
                <p:nvPr/>
              </p:nvSpPr>
              <p:spPr bwMode="auto">
                <a:xfrm>
                  <a:off x="866199" y="4126468"/>
                  <a:ext cx="374483" cy="4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3</a:t>
                  </a:r>
                </a:p>
              </p:txBody>
            </p:sp>
            <p:cxnSp>
              <p:nvCxnSpPr>
                <p:cNvPr id="242" name="Straight Connector 263"/>
                <p:cNvCxnSpPr/>
                <p:nvPr/>
              </p:nvCxnSpPr>
              <p:spPr>
                <a:xfrm>
                  <a:off x="1219191" y="4343363"/>
                  <a:ext cx="152409"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7" name="Group 173"/>
              <p:cNvGrpSpPr>
                <a:grpSpLocks/>
              </p:cNvGrpSpPr>
              <p:nvPr/>
            </p:nvGrpSpPr>
            <p:grpSpPr bwMode="auto">
              <a:xfrm>
                <a:off x="1483905" y="3810000"/>
                <a:ext cx="505401" cy="400022"/>
                <a:chOff x="866199" y="4126468"/>
                <a:chExt cx="505401" cy="400022"/>
              </a:xfrm>
            </p:grpSpPr>
            <p:sp>
              <p:nvSpPr>
                <p:cNvPr id="239" name="TextBox 174"/>
                <p:cNvSpPr txBox="1">
                  <a:spLocks noChangeArrowheads="1"/>
                </p:cNvSpPr>
                <p:nvPr/>
              </p:nvSpPr>
              <p:spPr bwMode="auto">
                <a:xfrm>
                  <a:off x="866199" y="4126468"/>
                  <a:ext cx="374483" cy="4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4</a:t>
                  </a:r>
                </a:p>
              </p:txBody>
            </p:sp>
            <p:cxnSp>
              <p:nvCxnSpPr>
                <p:cNvPr id="240" name="Straight Connector 261"/>
                <p:cNvCxnSpPr/>
                <p:nvPr/>
              </p:nvCxnSpPr>
              <p:spPr>
                <a:xfrm>
                  <a:off x="1219191" y="4343429"/>
                  <a:ext cx="152409"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8" name="Group 176"/>
              <p:cNvGrpSpPr>
                <a:grpSpLocks/>
              </p:cNvGrpSpPr>
              <p:nvPr/>
            </p:nvGrpSpPr>
            <p:grpSpPr bwMode="auto">
              <a:xfrm>
                <a:off x="1483905" y="3505200"/>
                <a:ext cx="505401" cy="400022"/>
                <a:chOff x="866199" y="4126468"/>
                <a:chExt cx="505401" cy="400022"/>
              </a:xfrm>
            </p:grpSpPr>
            <p:sp>
              <p:nvSpPr>
                <p:cNvPr id="237" name="TextBox 177"/>
                <p:cNvSpPr txBox="1">
                  <a:spLocks noChangeArrowheads="1"/>
                </p:cNvSpPr>
                <p:nvPr/>
              </p:nvSpPr>
              <p:spPr bwMode="auto">
                <a:xfrm>
                  <a:off x="866199" y="4126468"/>
                  <a:ext cx="374483" cy="4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5</a:t>
                  </a:r>
                </a:p>
              </p:txBody>
            </p:sp>
            <p:cxnSp>
              <p:nvCxnSpPr>
                <p:cNvPr id="238" name="Straight Connector 259"/>
                <p:cNvCxnSpPr/>
                <p:nvPr/>
              </p:nvCxnSpPr>
              <p:spPr>
                <a:xfrm>
                  <a:off x="1219191" y="4343495"/>
                  <a:ext cx="152409"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9" name="Group 179"/>
              <p:cNvGrpSpPr>
                <a:grpSpLocks/>
              </p:cNvGrpSpPr>
              <p:nvPr/>
            </p:nvGrpSpPr>
            <p:grpSpPr bwMode="auto">
              <a:xfrm>
                <a:off x="1483905" y="3200400"/>
                <a:ext cx="505401" cy="400022"/>
                <a:chOff x="866199" y="4126468"/>
                <a:chExt cx="505401" cy="400022"/>
              </a:xfrm>
            </p:grpSpPr>
            <p:sp>
              <p:nvSpPr>
                <p:cNvPr id="235" name="TextBox 180"/>
                <p:cNvSpPr txBox="1">
                  <a:spLocks noChangeArrowheads="1"/>
                </p:cNvSpPr>
                <p:nvPr/>
              </p:nvSpPr>
              <p:spPr bwMode="auto">
                <a:xfrm>
                  <a:off x="866199" y="4126468"/>
                  <a:ext cx="374483" cy="4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6</a:t>
                  </a:r>
                </a:p>
              </p:txBody>
            </p:sp>
            <p:cxnSp>
              <p:nvCxnSpPr>
                <p:cNvPr id="236" name="Straight Connector 257"/>
                <p:cNvCxnSpPr/>
                <p:nvPr/>
              </p:nvCxnSpPr>
              <p:spPr>
                <a:xfrm>
                  <a:off x="1219191" y="4343561"/>
                  <a:ext cx="152409"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0" name="Group 182"/>
              <p:cNvGrpSpPr>
                <a:grpSpLocks/>
              </p:cNvGrpSpPr>
              <p:nvPr/>
            </p:nvGrpSpPr>
            <p:grpSpPr bwMode="auto">
              <a:xfrm>
                <a:off x="1483905" y="2895600"/>
                <a:ext cx="505401" cy="400022"/>
                <a:chOff x="866199" y="4126468"/>
                <a:chExt cx="505401" cy="400022"/>
              </a:xfrm>
            </p:grpSpPr>
            <p:sp>
              <p:nvSpPr>
                <p:cNvPr id="233" name="TextBox 183"/>
                <p:cNvSpPr txBox="1">
                  <a:spLocks noChangeArrowheads="1"/>
                </p:cNvSpPr>
                <p:nvPr/>
              </p:nvSpPr>
              <p:spPr bwMode="auto">
                <a:xfrm>
                  <a:off x="866199" y="4126468"/>
                  <a:ext cx="374483" cy="4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7</a:t>
                  </a:r>
                </a:p>
              </p:txBody>
            </p:sp>
            <p:cxnSp>
              <p:nvCxnSpPr>
                <p:cNvPr id="234" name="Straight Connector 255"/>
                <p:cNvCxnSpPr/>
                <p:nvPr/>
              </p:nvCxnSpPr>
              <p:spPr>
                <a:xfrm>
                  <a:off x="1219191" y="4343627"/>
                  <a:ext cx="152409"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1" name="Group 185"/>
              <p:cNvGrpSpPr>
                <a:grpSpLocks/>
              </p:cNvGrpSpPr>
              <p:nvPr/>
            </p:nvGrpSpPr>
            <p:grpSpPr bwMode="auto">
              <a:xfrm>
                <a:off x="1483905" y="2590800"/>
                <a:ext cx="505401" cy="400022"/>
                <a:chOff x="866199" y="4126468"/>
                <a:chExt cx="505401" cy="400022"/>
              </a:xfrm>
            </p:grpSpPr>
            <p:sp>
              <p:nvSpPr>
                <p:cNvPr id="231" name="TextBox 186"/>
                <p:cNvSpPr txBox="1">
                  <a:spLocks noChangeArrowheads="1"/>
                </p:cNvSpPr>
                <p:nvPr/>
              </p:nvSpPr>
              <p:spPr bwMode="auto">
                <a:xfrm>
                  <a:off x="866199" y="4126468"/>
                  <a:ext cx="374483" cy="4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8</a:t>
                  </a:r>
                </a:p>
              </p:txBody>
            </p:sp>
            <p:cxnSp>
              <p:nvCxnSpPr>
                <p:cNvPr id="232" name="Straight Connector 253"/>
                <p:cNvCxnSpPr/>
                <p:nvPr/>
              </p:nvCxnSpPr>
              <p:spPr>
                <a:xfrm>
                  <a:off x="1219191" y="4343693"/>
                  <a:ext cx="152409"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2" name="Group 188"/>
              <p:cNvGrpSpPr>
                <a:grpSpLocks/>
              </p:cNvGrpSpPr>
              <p:nvPr/>
            </p:nvGrpSpPr>
            <p:grpSpPr bwMode="auto">
              <a:xfrm>
                <a:off x="1483905" y="2286000"/>
                <a:ext cx="505401" cy="400022"/>
                <a:chOff x="866199" y="4126468"/>
                <a:chExt cx="505401" cy="400022"/>
              </a:xfrm>
            </p:grpSpPr>
            <p:sp>
              <p:nvSpPr>
                <p:cNvPr id="229" name="TextBox 189"/>
                <p:cNvSpPr txBox="1">
                  <a:spLocks noChangeArrowheads="1"/>
                </p:cNvSpPr>
                <p:nvPr/>
              </p:nvSpPr>
              <p:spPr bwMode="auto">
                <a:xfrm>
                  <a:off x="866199" y="4126468"/>
                  <a:ext cx="374483" cy="4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9</a:t>
                  </a:r>
                </a:p>
              </p:txBody>
            </p:sp>
            <p:cxnSp>
              <p:nvCxnSpPr>
                <p:cNvPr id="230" name="Straight Connector 251"/>
                <p:cNvCxnSpPr/>
                <p:nvPr/>
              </p:nvCxnSpPr>
              <p:spPr>
                <a:xfrm>
                  <a:off x="1219191" y="4343759"/>
                  <a:ext cx="152409"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3" name="Group 191"/>
              <p:cNvGrpSpPr>
                <a:grpSpLocks/>
              </p:cNvGrpSpPr>
              <p:nvPr/>
            </p:nvGrpSpPr>
            <p:grpSpPr bwMode="auto">
              <a:xfrm>
                <a:off x="1407698" y="1981200"/>
                <a:ext cx="581608" cy="400022"/>
                <a:chOff x="789992" y="4126468"/>
                <a:chExt cx="581608" cy="400022"/>
              </a:xfrm>
            </p:grpSpPr>
            <p:sp>
              <p:nvSpPr>
                <p:cNvPr id="227" name="TextBox 192"/>
                <p:cNvSpPr txBox="1">
                  <a:spLocks noChangeArrowheads="1"/>
                </p:cNvSpPr>
                <p:nvPr/>
              </p:nvSpPr>
              <p:spPr bwMode="auto">
                <a:xfrm>
                  <a:off x="789992" y="4126468"/>
                  <a:ext cx="502730" cy="4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10</a:t>
                  </a:r>
                </a:p>
              </p:txBody>
            </p:sp>
            <p:cxnSp>
              <p:nvCxnSpPr>
                <p:cNvPr id="228" name="Straight Connector 249"/>
                <p:cNvCxnSpPr/>
                <p:nvPr/>
              </p:nvCxnSpPr>
              <p:spPr>
                <a:xfrm>
                  <a:off x="1219191" y="4343825"/>
                  <a:ext cx="152409"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24" name="Group 194"/>
              <p:cNvGrpSpPr>
                <a:grpSpLocks/>
              </p:cNvGrpSpPr>
              <p:nvPr/>
            </p:nvGrpSpPr>
            <p:grpSpPr bwMode="auto">
              <a:xfrm>
                <a:off x="1255292" y="1676400"/>
                <a:ext cx="734014" cy="400022"/>
                <a:chOff x="637586" y="4126468"/>
                <a:chExt cx="734014" cy="400022"/>
              </a:xfrm>
            </p:grpSpPr>
            <p:sp>
              <p:nvSpPr>
                <p:cNvPr id="225" name="TextBox 195"/>
                <p:cNvSpPr txBox="1">
                  <a:spLocks noChangeArrowheads="1"/>
                </p:cNvSpPr>
                <p:nvPr/>
              </p:nvSpPr>
              <p:spPr bwMode="auto">
                <a:xfrm>
                  <a:off x="637586" y="4126468"/>
                  <a:ext cx="613878" cy="400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$11</a:t>
                  </a:r>
                </a:p>
              </p:txBody>
            </p:sp>
            <p:cxnSp>
              <p:nvCxnSpPr>
                <p:cNvPr id="226" name="Straight Connector 247"/>
                <p:cNvCxnSpPr/>
                <p:nvPr/>
              </p:nvCxnSpPr>
              <p:spPr>
                <a:xfrm>
                  <a:off x="1219191" y="4343891"/>
                  <a:ext cx="152409" cy="158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157" name="Group 147"/>
            <p:cNvGrpSpPr>
              <a:grpSpLocks/>
            </p:cNvGrpSpPr>
            <p:nvPr/>
          </p:nvGrpSpPr>
          <p:grpSpPr bwMode="auto">
            <a:xfrm>
              <a:off x="2476500" y="1177529"/>
              <a:ext cx="2494073" cy="1789065"/>
              <a:chOff x="2057400" y="1691940"/>
              <a:chExt cx="3325453" cy="2385976"/>
            </a:xfrm>
          </p:grpSpPr>
          <p:grpSp>
            <p:nvGrpSpPr>
              <p:cNvPr id="201" name="Group 220"/>
              <p:cNvGrpSpPr>
                <a:grpSpLocks/>
              </p:cNvGrpSpPr>
              <p:nvPr/>
            </p:nvGrpSpPr>
            <p:grpSpPr bwMode="auto">
              <a:xfrm>
                <a:off x="2133600" y="1752279"/>
                <a:ext cx="3249253" cy="2325637"/>
                <a:chOff x="2590800" y="2209479"/>
                <a:chExt cx="3249253" cy="2325637"/>
              </a:xfrm>
            </p:grpSpPr>
            <p:cxnSp>
              <p:nvCxnSpPr>
                <p:cNvPr id="210" name="Straight Connector 278"/>
                <p:cNvCxnSpPr/>
                <p:nvPr/>
              </p:nvCxnSpPr>
              <p:spPr>
                <a:xfrm>
                  <a:off x="2590800" y="2209479"/>
                  <a:ext cx="3048020" cy="152435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11" name="TextBox 42"/>
                <p:cNvSpPr txBox="1">
                  <a:spLocks noChangeArrowheads="1"/>
                </p:cNvSpPr>
                <p:nvPr/>
              </p:nvSpPr>
              <p:spPr bwMode="auto">
                <a:xfrm>
                  <a:off x="4747439" y="3673140"/>
                  <a:ext cx="1092614" cy="8619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200" dirty="0"/>
                    <a:t>D</a:t>
                  </a:r>
                  <a:r>
                    <a:rPr lang="en-US" altLang="zh-CN" sz="1200" baseline="-25000" dirty="0"/>
                    <a:t>3 </a:t>
                  </a:r>
                  <a:endParaRPr lang="en-US" altLang="zh-CN" sz="1200" dirty="0"/>
                </a:p>
                <a:p>
                  <a:pPr algn="l" eaLnBrk="1" hangingPunct="1">
                    <a:buFontTx/>
                    <a:buNone/>
                  </a:pPr>
                  <a:r>
                    <a:rPr lang="en-US" altLang="zh-CN" sz="1200" dirty="0"/>
                    <a:t>(</a:t>
                  </a:r>
                  <a:r>
                    <a:rPr lang="zh-CN" altLang="en-US" sz="1200" dirty="0"/>
                    <a:t>收入</a:t>
                  </a:r>
                  <a:r>
                    <a:rPr lang="en-US" altLang="zh-CN" sz="1200" dirty="0"/>
                    <a:t>=</a:t>
                  </a:r>
                </a:p>
                <a:p>
                  <a:pPr algn="l" eaLnBrk="1" hangingPunct="1">
                    <a:buFontTx/>
                    <a:buNone/>
                  </a:pPr>
                  <a:r>
                    <a:rPr lang="en-US" altLang="zh-CN" sz="1200" dirty="0"/>
                    <a:t>$20,000)</a:t>
                  </a:r>
                </a:p>
              </p:txBody>
            </p:sp>
          </p:grpSp>
          <p:sp>
            <p:nvSpPr>
              <p:cNvPr id="202" name="Freeform 183"/>
              <p:cNvSpPr>
                <a:spLocks/>
              </p:cNvSpPr>
              <p:nvPr/>
            </p:nvSpPr>
            <p:spPr bwMode="auto">
              <a:xfrm>
                <a:off x="5110878" y="32159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3" name="Freeform 183"/>
              <p:cNvSpPr>
                <a:spLocks/>
              </p:cNvSpPr>
              <p:nvPr/>
            </p:nvSpPr>
            <p:spPr bwMode="auto">
              <a:xfrm>
                <a:off x="4501278" y="29111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4" name="Freeform 183"/>
              <p:cNvSpPr>
                <a:spLocks/>
              </p:cNvSpPr>
              <p:nvPr/>
            </p:nvSpPr>
            <p:spPr bwMode="auto">
              <a:xfrm>
                <a:off x="3891678" y="26063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05" name="Group 40"/>
              <p:cNvGrpSpPr>
                <a:grpSpLocks/>
              </p:cNvGrpSpPr>
              <p:nvPr/>
            </p:nvGrpSpPr>
            <p:grpSpPr bwMode="auto">
              <a:xfrm>
                <a:off x="2332973" y="2301535"/>
                <a:ext cx="1088620" cy="521829"/>
                <a:chOff x="6869639" y="4428277"/>
                <a:chExt cx="1085714" cy="521332"/>
              </a:xfrm>
            </p:grpSpPr>
            <p:sp>
              <p:nvSpPr>
                <p:cNvPr id="208" name="Freeform 183"/>
                <p:cNvSpPr>
                  <a:spLocks/>
                </p:cNvSpPr>
                <p:nvPr/>
              </p:nvSpPr>
              <p:spPr bwMode="auto">
                <a:xfrm>
                  <a:off x="7810761" y="4428277"/>
                  <a:ext cx="144592" cy="13673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9" name="TextBox 42"/>
                <p:cNvSpPr txBox="1">
                  <a:spLocks noChangeArrowheads="1"/>
                </p:cNvSpPr>
                <p:nvPr/>
              </p:nvSpPr>
              <p:spPr bwMode="auto">
                <a:xfrm>
                  <a:off x="6869639" y="4580543"/>
                  <a:ext cx="949008" cy="3690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200"/>
                    <a:t>(10, $8)</a:t>
                  </a:r>
                </a:p>
              </p:txBody>
            </p:sp>
          </p:grpSp>
          <p:sp>
            <p:nvSpPr>
              <p:cNvPr id="206" name="Freeform 183"/>
              <p:cNvSpPr>
                <a:spLocks/>
              </p:cNvSpPr>
              <p:nvPr/>
            </p:nvSpPr>
            <p:spPr bwMode="auto">
              <a:xfrm>
                <a:off x="2648320" y="19967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07" name="Freeform 183"/>
              <p:cNvSpPr>
                <a:spLocks/>
              </p:cNvSpPr>
              <p:nvPr/>
            </p:nvSpPr>
            <p:spPr bwMode="auto">
              <a:xfrm>
                <a:off x="2057400" y="16919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8" name="Group 176"/>
            <p:cNvGrpSpPr>
              <a:grpSpLocks/>
            </p:cNvGrpSpPr>
            <p:nvPr/>
          </p:nvGrpSpPr>
          <p:grpSpPr bwMode="auto">
            <a:xfrm>
              <a:off x="3162300" y="1177529"/>
              <a:ext cx="3028560" cy="1245394"/>
              <a:chOff x="2057400" y="1691940"/>
              <a:chExt cx="4038402" cy="1660860"/>
            </a:xfrm>
          </p:grpSpPr>
          <p:grpSp>
            <p:nvGrpSpPr>
              <p:cNvPr id="190" name="Group 220"/>
              <p:cNvGrpSpPr>
                <a:grpSpLocks/>
              </p:cNvGrpSpPr>
              <p:nvPr/>
            </p:nvGrpSpPr>
            <p:grpSpPr bwMode="auto">
              <a:xfrm>
                <a:off x="2133606" y="1752277"/>
                <a:ext cx="3962196" cy="1524307"/>
                <a:chOff x="2590806" y="2209477"/>
                <a:chExt cx="3962196" cy="1524307"/>
              </a:xfrm>
            </p:grpSpPr>
            <p:cxnSp>
              <p:nvCxnSpPr>
                <p:cNvPr id="199" name="Straight Connector 290"/>
                <p:cNvCxnSpPr/>
                <p:nvPr/>
              </p:nvCxnSpPr>
              <p:spPr>
                <a:xfrm>
                  <a:off x="2590806" y="2209477"/>
                  <a:ext cx="3048242" cy="1524307"/>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00" name="TextBox 42"/>
                <p:cNvSpPr txBox="1">
                  <a:spLocks noChangeArrowheads="1"/>
                </p:cNvSpPr>
                <p:nvPr/>
              </p:nvSpPr>
              <p:spPr bwMode="auto">
                <a:xfrm>
                  <a:off x="5445344" y="3043953"/>
                  <a:ext cx="1107658" cy="615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200" dirty="0"/>
                    <a:t>D</a:t>
                  </a:r>
                  <a:r>
                    <a:rPr lang="en-US" altLang="zh-CN" sz="1200" baseline="-25000" dirty="0"/>
                    <a:t>2 </a:t>
                  </a:r>
                  <a:r>
                    <a:rPr lang="en-US" altLang="zh-CN" sz="1200" dirty="0"/>
                    <a:t>(</a:t>
                  </a:r>
                  <a:r>
                    <a:rPr lang="zh-CN" altLang="en-US" sz="1200" dirty="0"/>
                    <a:t>收入</a:t>
                  </a:r>
                  <a:r>
                    <a:rPr lang="en-US" altLang="zh-CN" sz="1200" dirty="0"/>
                    <a:t>=</a:t>
                  </a:r>
                </a:p>
                <a:p>
                  <a:pPr algn="l" eaLnBrk="1" hangingPunct="1">
                    <a:buFontTx/>
                    <a:buNone/>
                  </a:pPr>
                  <a:r>
                    <a:rPr lang="en-US" altLang="zh-CN" sz="1200" dirty="0"/>
                    <a:t>$40,000)</a:t>
                  </a:r>
                </a:p>
              </p:txBody>
            </p:sp>
          </p:grpSp>
          <p:sp>
            <p:nvSpPr>
              <p:cNvPr id="191" name="Freeform 183"/>
              <p:cNvSpPr>
                <a:spLocks/>
              </p:cNvSpPr>
              <p:nvPr/>
            </p:nvSpPr>
            <p:spPr bwMode="auto">
              <a:xfrm>
                <a:off x="5110878" y="32159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2" name="Freeform 183"/>
              <p:cNvSpPr>
                <a:spLocks/>
              </p:cNvSpPr>
              <p:nvPr/>
            </p:nvSpPr>
            <p:spPr bwMode="auto">
              <a:xfrm>
                <a:off x="4501278" y="29111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3" name="Freeform 183"/>
              <p:cNvSpPr>
                <a:spLocks/>
              </p:cNvSpPr>
              <p:nvPr/>
            </p:nvSpPr>
            <p:spPr bwMode="auto">
              <a:xfrm>
                <a:off x="3891678" y="26063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94" name="Group 40"/>
              <p:cNvGrpSpPr>
                <a:grpSpLocks/>
              </p:cNvGrpSpPr>
              <p:nvPr/>
            </p:nvGrpSpPr>
            <p:grpSpPr bwMode="auto">
              <a:xfrm>
                <a:off x="3276616" y="2027227"/>
                <a:ext cx="987745" cy="411162"/>
                <a:chOff x="7810761" y="4154236"/>
                <a:chExt cx="985108" cy="410771"/>
              </a:xfrm>
            </p:grpSpPr>
            <p:sp>
              <p:nvSpPr>
                <p:cNvPr id="197" name="Freeform 183"/>
                <p:cNvSpPr>
                  <a:spLocks/>
                </p:cNvSpPr>
                <p:nvPr/>
              </p:nvSpPr>
              <p:spPr bwMode="auto">
                <a:xfrm>
                  <a:off x="7810761" y="4428277"/>
                  <a:ext cx="144592" cy="13673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8" name="TextBox 42"/>
                <p:cNvSpPr txBox="1">
                  <a:spLocks noChangeArrowheads="1"/>
                </p:cNvSpPr>
                <p:nvPr/>
              </p:nvSpPr>
              <p:spPr bwMode="auto">
                <a:xfrm>
                  <a:off x="7846790" y="4154236"/>
                  <a:ext cx="949079" cy="36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200"/>
                    <a:t>(16, $8)</a:t>
                  </a:r>
                </a:p>
              </p:txBody>
            </p:sp>
          </p:grpSp>
          <p:sp>
            <p:nvSpPr>
              <p:cNvPr id="195" name="Freeform 183"/>
              <p:cNvSpPr>
                <a:spLocks/>
              </p:cNvSpPr>
              <p:nvPr/>
            </p:nvSpPr>
            <p:spPr bwMode="auto">
              <a:xfrm>
                <a:off x="2648320" y="19967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96" name="Freeform 183"/>
              <p:cNvSpPr>
                <a:spLocks/>
              </p:cNvSpPr>
              <p:nvPr/>
            </p:nvSpPr>
            <p:spPr bwMode="auto">
              <a:xfrm>
                <a:off x="2057400" y="16919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59" name="Group 213"/>
            <p:cNvGrpSpPr>
              <a:grpSpLocks/>
            </p:cNvGrpSpPr>
            <p:nvPr/>
          </p:nvGrpSpPr>
          <p:grpSpPr bwMode="auto">
            <a:xfrm>
              <a:off x="2819400" y="1071563"/>
              <a:ext cx="3004806" cy="2009252"/>
              <a:chOff x="2057400" y="1535673"/>
              <a:chExt cx="4006738" cy="2678854"/>
            </a:xfrm>
          </p:grpSpPr>
          <p:grpSp>
            <p:nvGrpSpPr>
              <p:cNvPr id="177" name="Group 146"/>
              <p:cNvGrpSpPr>
                <a:grpSpLocks/>
              </p:cNvGrpSpPr>
              <p:nvPr/>
            </p:nvGrpSpPr>
            <p:grpSpPr bwMode="auto">
              <a:xfrm>
                <a:off x="2057400" y="1535673"/>
                <a:ext cx="4006738" cy="2678854"/>
                <a:chOff x="2057400" y="1535673"/>
                <a:chExt cx="4006738" cy="2678854"/>
              </a:xfrm>
            </p:grpSpPr>
            <p:grpSp>
              <p:nvGrpSpPr>
                <p:cNvPr id="179" name="Group 220"/>
                <p:cNvGrpSpPr>
                  <a:grpSpLocks/>
                </p:cNvGrpSpPr>
                <p:nvPr/>
              </p:nvGrpSpPr>
              <p:grpSpPr bwMode="auto">
                <a:xfrm>
                  <a:off x="2133606" y="1753149"/>
                  <a:ext cx="3930532" cy="2461378"/>
                  <a:chOff x="2590806" y="2210349"/>
                  <a:chExt cx="3930532" cy="2461378"/>
                </a:xfrm>
              </p:grpSpPr>
              <p:cxnSp>
                <p:nvCxnSpPr>
                  <p:cNvPr id="188" name="Straight Connector 304"/>
                  <p:cNvCxnSpPr/>
                  <p:nvPr/>
                </p:nvCxnSpPr>
                <p:spPr>
                  <a:xfrm>
                    <a:off x="2590806" y="2210349"/>
                    <a:ext cx="3048252" cy="1523915"/>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89" name="TextBox 42"/>
                  <p:cNvSpPr txBox="1">
                    <a:spLocks noChangeArrowheads="1"/>
                  </p:cNvSpPr>
                  <p:nvPr/>
                </p:nvSpPr>
                <p:spPr bwMode="auto">
                  <a:xfrm>
                    <a:off x="5428641" y="3810000"/>
                    <a:ext cx="1092697" cy="861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200" dirty="0"/>
                      <a:t>D</a:t>
                    </a:r>
                    <a:r>
                      <a:rPr lang="en-US" altLang="zh-CN" sz="1200" baseline="-25000" dirty="0"/>
                      <a:t>1 </a:t>
                    </a:r>
                    <a:endParaRPr lang="en-US" altLang="zh-CN" sz="1200" dirty="0"/>
                  </a:p>
                  <a:p>
                    <a:pPr algn="l" eaLnBrk="1" hangingPunct="1">
                      <a:buFontTx/>
                      <a:buNone/>
                    </a:pPr>
                    <a:r>
                      <a:rPr lang="en-US" altLang="zh-CN" sz="1200" dirty="0"/>
                      <a:t>(</a:t>
                    </a:r>
                    <a:r>
                      <a:rPr lang="zh-CN" altLang="en-US" sz="1200" dirty="0"/>
                      <a:t>收入</a:t>
                    </a:r>
                    <a:r>
                      <a:rPr lang="en-US" altLang="zh-CN" sz="1200" dirty="0"/>
                      <a:t>=</a:t>
                    </a:r>
                  </a:p>
                  <a:p>
                    <a:pPr algn="l" eaLnBrk="1" hangingPunct="1">
                      <a:buFontTx/>
                      <a:buNone/>
                    </a:pPr>
                    <a:r>
                      <a:rPr lang="en-US" altLang="zh-CN" sz="1200" dirty="0"/>
                      <a:t>$30,000)</a:t>
                    </a:r>
                  </a:p>
                </p:txBody>
              </p:sp>
            </p:grpSp>
            <p:sp>
              <p:nvSpPr>
                <p:cNvPr id="180" name="Freeform 183"/>
                <p:cNvSpPr>
                  <a:spLocks/>
                </p:cNvSpPr>
                <p:nvPr/>
              </p:nvSpPr>
              <p:spPr bwMode="auto">
                <a:xfrm>
                  <a:off x="5110878" y="32159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1" name="Freeform 183"/>
                <p:cNvSpPr>
                  <a:spLocks/>
                </p:cNvSpPr>
                <p:nvPr/>
              </p:nvSpPr>
              <p:spPr bwMode="auto">
                <a:xfrm>
                  <a:off x="4501278" y="29111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2" name="Freeform 183"/>
                <p:cNvSpPr>
                  <a:spLocks/>
                </p:cNvSpPr>
                <p:nvPr/>
              </p:nvSpPr>
              <p:spPr bwMode="auto">
                <a:xfrm>
                  <a:off x="3891678" y="26063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183" name="Group 40"/>
                <p:cNvGrpSpPr>
                  <a:grpSpLocks/>
                </p:cNvGrpSpPr>
                <p:nvPr/>
              </p:nvGrpSpPr>
              <p:grpSpPr bwMode="auto">
                <a:xfrm>
                  <a:off x="2855475" y="1535673"/>
                  <a:ext cx="951620" cy="902744"/>
                  <a:chOff x="7390741" y="3663127"/>
                  <a:chExt cx="949079" cy="901880"/>
                </a:xfrm>
              </p:grpSpPr>
              <p:sp>
                <p:nvSpPr>
                  <p:cNvPr id="186" name="Freeform 183"/>
                  <p:cNvSpPr>
                    <a:spLocks/>
                  </p:cNvSpPr>
                  <p:nvPr/>
                </p:nvSpPr>
                <p:spPr bwMode="auto">
                  <a:xfrm>
                    <a:off x="7810761" y="4428277"/>
                    <a:ext cx="144592" cy="13673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7" name="TextBox 42"/>
                  <p:cNvSpPr txBox="1">
                    <a:spLocks noChangeArrowheads="1"/>
                  </p:cNvSpPr>
                  <p:nvPr/>
                </p:nvSpPr>
                <p:spPr bwMode="auto">
                  <a:xfrm>
                    <a:off x="7390741" y="3663127"/>
                    <a:ext cx="949079" cy="36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200"/>
                      <a:t>(13, $8)</a:t>
                    </a:r>
                  </a:p>
                </p:txBody>
              </p:sp>
            </p:grpSp>
            <p:sp>
              <p:nvSpPr>
                <p:cNvPr id="184" name="Freeform 183"/>
                <p:cNvSpPr>
                  <a:spLocks/>
                </p:cNvSpPr>
                <p:nvPr/>
              </p:nvSpPr>
              <p:spPr bwMode="auto">
                <a:xfrm>
                  <a:off x="2648320" y="19967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85" name="Freeform 183"/>
                <p:cNvSpPr>
                  <a:spLocks/>
                </p:cNvSpPr>
                <p:nvPr/>
              </p:nvSpPr>
              <p:spPr bwMode="auto">
                <a:xfrm>
                  <a:off x="2057400" y="1691940"/>
                  <a:ext cx="144979" cy="136860"/>
                </a:xfrm>
                <a:custGeom>
                  <a:avLst/>
                  <a:gdLst>
                    <a:gd name="T0" fmla="*/ 2147483647 w 106"/>
                    <a:gd name="T1" fmla="*/ 2147483647 h 68"/>
                    <a:gd name="T2" fmla="*/ 2147483647 w 106"/>
                    <a:gd name="T3" fmla="*/ 2147483647 h 68"/>
                    <a:gd name="T4" fmla="*/ 2147483647 w 106"/>
                    <a:gd name="T5" fmla="*/ 2147483647 h 68"/>
                    <a:gd name="T6" fmla="*/ 2147483647 w 106"/>
                    <a:gd name="T7" fmla="*/ 2147483647 h 68"/>
                    <a:gd name="T8" fmla="*/ 2147483647 w 106"/>
                    <a:gd name="T9" fmla="*/ 2147483647 h 68"/>
                    <a:gd name="T10" fmla="*/ 2147483647 w 106"/>
                    <a:gd name="T11" fmla="*/ 2147483647 h 68"/>
                    <a:gd name="T12" fmla="*/ 2147483647 w 106"/>
                    <a:gd name="T13" fmla="*/ 2147483647 h 68"/>
                    <a:gd name="T14" fmla="*/ 2147483647 w 106"/>
                    <a:gd name="T15" fmla="*/ 2147483647 h 68"/>
                    <a:gd name="T16" fmla="*/ 2147483647 w 106"/>
                    <a:gd name="T17" fmla="*/ 2147483647 h 68"/>
                    <a:gd name="T18" fmla="*/ 2147483647 w 106"/>
                    <a:gd name="T19" fmla="*/ 2147483647 h 68"/>
                    <a:gd name="T20" fmla="*/ 2147483647 w 106"/>
                    <a:gd name="T21" fmla="*/ 0 h 68"/>
                    <a:gd name="T22" fmla="*/ 2147483647 w 106"/>
                    <a:gd name="T23" fmla="*/ 0 h 68"/>
                    <a:gd name="T24" fmla="*/ 2147483647 w 106"/>
                    <a:gd name="T25" fmla="*/ 2147483647 h 68"/>
                    <a:gd name="T26" fmla="*/ 2147483647 w 106"/>
                    <a:gd name="T27" fmla="*/ 2147483647 h 68"/>
                    <a:gd name="T28" fmla="*/ 2147483647 w 106"/>
                    <a:gd name="T29" fmla="*/ 2147483647 h 68"/>
                    <a:gd name="T30" fmla="*/ 0 w 106"/>
                    <a:gd name="T31" fmla="*/ 2147483647 h 68"/>
                    <a:gd name="T32" fmla="*/ 0 w 106"/>
                    <a:gd name="T33" fmla="*/ 2147483647 h 68"/>
                    <a:gd name="T34" fmla="*/ 2147483647 w 106"/>
                    <a:gd name="T35" fmla="*/ 2147483647 h 68"/>
                    <a:gd name="T36" fmla="*/ 2147483647 w 106"/>
                    <a:gd name="T37" fmla="*/ 2147483647 h 68"/>
                    <a:gd name="T38" fmla="*/ 2147483647 w 106"/>
                    <a:gd name="T39" fmla="*/ 2147483647 h 68"/>
                    <a:gd name="T40" fmla="*/ 2147483647 w 106"/>
                    <a:gd name="T41" fmla="*/ 2147483647 h 68"/>
                    <a:gd name="T42" fmla="*/ 2147483647 w 106"/>
                    <a:gd name="T43" fmla="*/ 2147483647 h 68"/>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06"/>
                    <a:gd name="T67" fmla="*/ 0 h 68"/>
                    <a:gd name="T68" fmla="*/ 106 w 106"/>
                    <a:gd name="T69" fmla="*/ 68 h 68"/>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06" h="68">
                      <a:moveTo>
                        <a:pt x="56" y="68"/>
                      </a:moveTo>
                      <a:lnTo>
                        <a:pt x="56" y="68"/>
                      </a:lnTo>
                      <a:lnTo>
                        <a:pt x="76" y="65"/>
                      </a:lnTo>
                      <a:lnTo>
                        <a:pt x="91" y="58"/>
                      </a:lnTo>
                      <a:lnTo>
                        <a:pt x="101" y="45"/>
                      </a:lnTo>
                      <a:lnTo>
                        <a:pt x="106" y="32"/>
                      </a:lnTo>
                      <a:lnTo>
                        <a:pt x="101" y="19"/>
                      </a:lnTo>
                      <a:lnTo>
                        <a:pt x="91" y="9"/>
                      </a:lnTo>
                      <a:lnTo>
                        <a:pt x="76" y="3"/>
                      </a:lnTo>
                      <a:lnTo>
                        <a:pt x="56" y="0"/>
                      </a:lnTo>
                      <a:lnTo>
                        <a:pt x="36" y="3"/>
                      </a:lnTo>
                      <a:lnTo>
                        <a:pt x="15" y="9"/>
                      </a:lnTo>
                      <a:lnTo>
                        <a:pt x="5" y="19"/>
                      </a:lnTo>
                      <a:lnTo>
                        <a:pt x="0" y="32"/>
                      </a:lnTo>
                      <a:lnTo>
                        <a:pt x="5" y="45"/>
                      </a:lnTo>
                      <a:lnTo>
                        <a:pt x="15" y="58"/>
                      </a:lnTo>
                      <a:lnTo>
                        <a:pt x="36" y="65"/>
                      </a:lnTo>
                      <a:lnTo>
                        <a:pt x="56" y="6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cxnSp>
            <p:nvCxnSpPr>
              <p:cNvPr id="178" name="Straight Connector 294"/>
              <p:cNvCxnSpPr>
                <a:endCxn id="187" idx="2"/>
              </p:cNvCxnSpPr>
              <p:nvPr/>
            </p:nvCxnSpPr>
            <p:spPr>
              <a:xfrm rot="16200000" flipV="1">
                <a:off x="3159245" y="2016650"/>
                <a:ext cx="412727" cy="1270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0" name="Straight Connector 306"/>
            <p:cNvCxnSpPr/>
            <p:nvPr/>
          </p:nvCxnSpPr>
          <p:spPr>
            <a:xfrm>
              <a:off x="2305050" y="1690688"/>
              <a:ext cx="1485900" cy="119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1" name="Straight Connector 307"/>
            <p:cNvCxnSpPr/>
            <p:nvPr/>
          </p:nvCxnSpPr>
          <p:spPr>
            <a:xfrm>
              <a:off x="3790950" y="1691879"/>
              <a:ext cx="342900" cy="119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2" name="Straight Connector 308"/>
            <p:cNvCxnSpPr/>
            <p:nvPr/>
          </p:nvCxnSpPr>
          <p:spPr>
            <a:xfrm rot="5400000">
              <a:off x="2534246" y="2605683"/>
              <a:ext cx="1828800" cy="1191"/>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63" name="Group 228"/>
            <p:cNvGrpSpPr>
              <a:grpSpLocks/>
            </p:cNvGrpSpPr>
            <p:nvPr/>
          </p:nvGrpSpPr>
          <p:grpSpPr bwMode="auto">
            <a:xfrm>
              <a:off x="3601644" y="1691879"/>
              <a:ext cx="377026" cy="2129291"/>
              <a:chOff x="3100289" y="2362200"/>
              <a:chExt cx="502292" cy="2838419"/>
            </a:xfrm>
          </p:grpSpPr>
          <p:cxnSp>
            <p:nvCxnSpPr>
              <p:cNvPr id="175" name="Straight Connector 310"/>
              <p:cNvCxnSpPr/>
              <p:nvPr/>
            </p:nvCxnSpPr>
            <p:spPr>
              <a:xfrm rot="5400000">
                <a:off x="2134362" y="3580334"/>
                <a:ext cx="2437855" cy="158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6" name="TextBox 227"/>
              <p:cNvSpPr txBox="1">
                <a:spLocks noChangeArrowheads="1"/>
              </p:cNvSpPr>
              <p:nvPr/>
            </p:nvSpPr>
            <p:spPr bwMode="auto">
              <a:xfrm>
                <a:off x="3100289" y="4800599"/>
                <a:ext cx="502292" cy="40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13</a:t>
                </a:r>
              </a:p>
            </p:txBody>
          </p:sp>
        </p:grpSp>
        <p:cxnSp>
          <p:nvCxnSpPr>
            <p:cNvPr id="164" name="Straight Arrow Connector 312"/>
            <p:cNvCxnSpPr/>
            <p:nvPr/>
          </p:nvCxnSpPr>
          <p:spPr>
            <a:xfrm>
              <a:off x="4533900" y="2034779"/>
              <a:ext cx="285750" cy="1190"/>
            </a:xfrm>
            <a:prstGeom prst="straightConnector1">
              <a:avLst/>
            </a:prstGeom>
            <a:ln w="28575">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65" name="Group 232"/>
            <p:cNvGrpSpPr>
              <a:grpSpLocks/>
            </p:cNvGrpSpPr>
            <p:nvPr/>
          </p:nvGrpSpPr>
          <p:grpSpPr bwMode="auto">
            <a:xfrm>
              <a:off x="4046938" y="1691879"/>
              <a:ext cx="377026" cy="2129291"/>
              <a:chOff x="3693836" y="2362200"/>
              <a:chExt cx="502292" cy="2838419"/>
            </a:xfrm>
          </p:grpSpPr>
          <p:cxnSp>
            <p:nvCxnSpPr>
              <p:cNvPr id="173" name="Straight Connector 314"/>
              <p:cNvCxnSpPr/>
              <p:nvPr/>
            </p:nvCxnSpPr>
            <p:spPr>
              <a:xfrm rot="5400000">
                <a:off x="2591495" y="3580334"/>
                <a:ext cx="2437855" cy="1587"/>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74" name="TextBox 231"/>
              <p:cNvSpPr txBox="1">
                <a:spLocks noChangeArrowheads="1"/>
              </p:cNvSpPr>
              <p:nvPr/>
            </p:nvSpPr>
            <p:spPr bwMode="auto">
              <a:xfrm>
                <a:off x="3693836" y="4800599"/>
                <a:ext cx="502292" cy="40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en-US" altLang="zh-CN" sz="1350"/>
                  <a:t>16</a:t>
                </a:r>
              </a:p>
            </p:txBody>
          </p:sp>
        </p:grpSp>
        <p:grpSp>
          <p:nvGrpSpPr>
            <p:cNvPr id="166" name="Group 237"/>
            <p:cNvGrpSpPr>
              <a:grpSpLocks/>
            </p:cNvGrpSpPr>
            <p:nvPr/>
          </p:nvGrpSpPr>
          <p:grpSpPr bwMode="auto">
            <a:xfrm>
              <a:off x="4476750" y="840581"/>
              <a:ext cx="1771650" cy="1194197"/>
              <a:chOff x="4267200" y="1226403"/>
              <a:chExt cx="2362200" cy="1592996"/>
            </a:xfrm>
          </p:grpSpPr>
          <p:sp>
            <p:nvSpPr>
              <p:cNvPr id="171" name="TextBox 42"/>
              <p:cNvSpPr txBox="1">
                <a:spLocks noChangeArrowheads="1"/>
              </p:cNvSpPr>
              <p:nvPr/>
            </p:nvSpPr>
            <p:spPr bwMode="auto">
              <a:xfrm>
                <a:off x="4267200" y="1226403"/>
                <a:ext cx="2362200" cy="615837"/>
              </a:xfrm>
              <a:prstGeom prst="rect">
                <a:avLst/>
              </a:prstGeom>
              <a:solidFill>
                <a:srgbClr val="F2D698"/>
              </a:solidFill>
              <a:ln w="9525">
                <a:solidFill>
                  <a:srgbClr val="F8EDEC"/>
                </a:solidFill>
                <a:miter lim="800000"/>
                <a:headEnd/>
                <a:tailEnd/>
              </a:ln>
            </p:spPr>
            <p:txBody>
              <a:bodyPr>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zh-CN" altLang="en-US" sz="1200" dirty="0"/>
                  <a:t>收入增加时，需求曲线向右移动</a:t>
                </a:r>
                <a:endParaRPr lang="en-US" altLang="zh-CN" sz="1200" dirty="0"/>
              </a:p>
            </p:txBody>
          </p:sp>
          <p:cxnSp>
            <p:nvCxnSpPr>
              <p:cNvPr id="172" name="Straight Connector 318"/>
              <p:cNvCxnSpPr/>
              <p:nvPr/>
            </p:nvCxnSpPr>
            <p:spPr>
              <a:xfrm rot="5400000" flipH="1" flipV="1">
                <a:off x="4419424" y="2133424"/>
                <a:ext cx="762351" cy="6096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67" name="Straight Arrow Connector 319"/>
            <p:cNvCxnSpPr/>
            <p:nvPr/>
          </p:nvCxnSpPr>
          <p:spPr>
            <a:xfrm>
              <a:off x="4191000" y="2034779"/>
              <a:ext cx="285750" cy="1190"/>
            </a:xfrm>
            <a:prstGeom prst="straightConnector1">
              <a:avLst/>
            </a:prstGeom>
            <a:ln w="28575">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68" name="Group 239"/>
            <p:cNvGrpSpPr>
              <a:grpSpLocks/>
            </p:cNvGrpSpPr>
            <p:nvPr/>
          </p:nvGrpSpPr>
          <p:grpSpPr bwMode="auto">
            <a:xfrm>
              <a:off x="2419350" y="2034779"/>
              <a:ext cx="1885950" cy="633073"/>
              <a:chOff x="5791200" y="1371600"/>
              <a:chExt cx="2514600" cy="844305"/>
            </a:xfrm>
          </p:grpSpPr>
          <p:sp>
            <p:nvSpPr>
              <p:cNvPr id="169" name="TextBox 42"/>
              <p:cNvSpPr txBox="1">
                <a:spLocks noChangeArrowheads="1"/>
              </p:cNvSpPr>
              <p:nvPr/>
            </p:nvSpPr>
            <p:spPr bwMode="auto">
              <a:xfrm>
                <a:off x="5791200" y="1600200"/>
                <a:ext cx="1676400" cy="615705"/>
              </a:xfrm>
              <a:prstGeom prst="rect">
                <a:avLst/>
              </a:prstGeom>
              <a:solidFill>
                <a:srgbClr val="F2D698"/>
              </a:solidFill>
              <a:ln w="9525">
                <a:solidFill>
                  <a:srgbClr val="F8EDEC"/>
                </a:solidFill>
                <a:miter lim="800000"/>
                <a:headEnd/>
                <a:tailEnd/>
              </a:ln>
            </p:spPr>
            <p:txBody>
              <a:bodyPr>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algn="l" eaLnBrk="1" hangingPunct="1">
                  <a:buFontTx/>
                  <a:buNone/>
                </a:pPr>
                <a:r>
                  <a:rPr lang="zh-CN" altLang="en-US" sz="1200" dirty="0"/>
                  <a:t>收入下降时，需求曲线向左移动</a:t>
                </a:r>
                <a:endParaRPr lang="en-US" altLang="zh-CN" sz="1200" dirty="0"/>
              </a:p>
            </p:txBody>
          </p:sp>
          <p:cxnSp>
            <p:nvCxnSpPr>
              <p:cNvPr id="170" name="Straight Connector 322"/>
              <p:cNvCxnSpPr/>
              <p:nvPr/>
            </p:nvCxnSpPr>
            <p:spPr>
              <a:xfrm rot="10800000" flipV="1">
                <a:off x="7467600" y="1371600"/>
                <a:ext cx="838200" cy="304875"/>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329" name="TextBox 328"/>
          <p:cNvSpPr txBox="1"/>
          <p:nvPr/>
        </p:nvSpPr>
        <p:spPr>
          <a:xfrm>
            <a:off x="6769290" y="2784143"/>
            <a:ext cx="2088107" cy="2185214"/>
          </a:xfrm>
          <a:prstGeom prst="rect">
            <a:avLst/>
          </a:prstGeom>
          <a:noFill/>
        </p:spPr>
        <p:txBody>
          <a:bodyPr wrap="square" rtlCol="0">
            <a:spAutoFit/>
          </a:bodyPr>
          <a:lstStyle/>
          <a:p>
            <a:r>
              <a:rPr lang="zh-CN" altLang="en-US" b="1" dirty="0">
                <a:solidFill>
                  <a:srgbClr val="005EA4"/>
                </a:solidFill>
              </a:rPr>
              <a:t>这种情况我们称为</a:t>
            </a:r>
            <a:r>
              <a:rPr lang="zh-CN" altLang="en-US" b="1" dirty="0">
                <a:solidFill>
                  <a:srgbClr val="FF0000"/>
                </a:solidFill>
              </a:rPr>
              <a:t>需求</a:t>
            </a:r>
            <a:r>
              <a:rPr lang="zh-CN" altLang="en-US" b="1" dirty="0">
                <a:solidFill>
                  <a:srgbClr val="005EA4"/>
                </a:solidFill>
              </a:rPr>
              <a:t>的变动。</a:t>
            </a:r>
          </a:p>
        </p:txBody>
      </p:sp>
      <p:sp>
        <p:nvSpPr>
          <p:cNvPr id="330" name="TextBox 329"/>
          <p:cNvSpPr txBox="1"/>
          <p:nvPr/>
        </p:nvSpPr>
        <p:spPr>
          <a:xfrm>
            <a:off x="0" y="5583805"/>
            <a:ext cx="8925636" cy="127419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400" b="1" dirty="0">
                <a:solidFill>
                  <a:srgbClr val="0070C0"/>
                </a:solidFill>
              </a:rPr>
              <a:t>为什么不把所有的其他条件都放在图中？</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奥卡姆剃刀原理：如果有两个或多个原理都能解释观测到的事实，那么简单的那个原理更接近事实的真相。</a:t>
            </a:r>
            <a:endParaRPr lang="en-US" altLang="zh-CN" sz="2400" b="1" dirty="0">
              <a:solidFill>
                <a:srgbClr val="0070C0"/>
              </a:solidFill>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需求原理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33</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611244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课堂讨论题：</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下面哪种情况会改变市场对陈年蚯蚓干的需求（需求曲线移动），哪种情况会改变其的需求量（沿同一条需求曲线本身移动）。</a:t>
            </a:r>
          </a:p>
          <a:p>
            <a:pPr>
              <a:buFont typeface="Wingdings" pitchFamily="2" charset="2"/>
              <a:buChar char="l"/>
            </a:pPr>
            <a:r>
              <a:rPr lang="zh-CN" altLang="en-US" sz="2400" b="1" dirty="0">
                <a:solidFill>
                  <a:srgbClr val="0070C0"/>
                </a:solidFill>
              </a:rPr>
              <a:t>（</a:t>
            </a:r>
            <a:r>
              <a:rPr lang="en-US" altLang="zh-CN" sz="2400" b="1" dirty="0">
                <a:solidFill>
                  <a:srgbClr val="0070C0"/>
                </a:solidFill>
              </a:rPr>
              <a:t>1</a:t>
            </a:r>
            <a:r>
              <a:rPr lang="zh-CN" altLang="en-US" sz="2400" b="1" dirty="0">
                <a:solidFill>
                  <a:srgbClr val="0070C0"/>
                </a:solidFill>
              </a:rPr>
              <a:t>）吴孟达升职加薪，当上总经理。（收入）</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a:t>
            </a:r>
            <a:r>
              <a:rPr lang="en-US" altLang="zh-CN" sz="2400" b="1" dirty="0">
                <a:solidFill>
                  <a:srgbClr val="0070C0"/>
                </a:solidFill>
              </a:rPr>
              <a:t>2</a:t>
            </a:r>
            <a:r>
              <a:rPr lang="zh-CN" altLang="en-US" sz="2400" b="1" dirty="0">
                <a:solidFill>
                  <a:srgbClr val="0070C0"/>
                </a:solidFill>
              </a:rPr>
              <a:t>）白米饭的价格大幅上涨。（替代品）</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a:t>
            </a:r>
            <a:r>
              <a:rPr lang="en-US" altLang="zh-CN" sz="2400" b="1" dirty="0">
                <a:solidFill>
                  <a:srgbClr val="0070C0"/>
                </a:solidFill>
              </a:rPr>
              <a:t>3</a:t>
            </a:r>
            <a:r>
              <a:rPr lang="zh-CN" altLang="en-US" sz="2400" b="1" dirty="0">
                <a:solidFill>
                  <a:srgbClr val="0070C0"/>
                </a:solidFill>
              </a:rPr>
              <a:t>）蚯蚓干专用调味酱的价格下跌。（互补品）</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a:t>
            </a:r>
            <a:r>
              <a:rPr lang="en-US" altLang="zh-CN" sz="2400" b="1" dirty="0">
                <a:solidFill>
                  <a:srgbClr val="0070C0"/>
                </a:solidFill>
              </a:rPr>
              <a:t>4</a:t>
            </a:r>
            <a:r>
              <a:rPr lang="zh-CN" altLang="en-US" sz="2400" b="1" dirty="0">
                <a:solidFill>
                  <a:srgbClr val="0070C0"/>
                </a:solidFill>
              </a:rPr>
              <a:t>）厂商推出治疗老年病的陈年蚯蚓干保健品。（偏好程度）</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a:t>
            </a:r>
            <a:r>
              <a:rPr lang="en-US" altLang="zh-CN" sz="2400" b="1" dirty="0">
                <a:solidFill>
                  <a:srgbClr val="0070C0"/>
                </a:solidFill>
              </a:rPr>
              <a:t>5</a:t>
            </a:r>
            <a:r>
              <a:rPr lang="zh-CN" altLang="en-US" sz="2400" b="1" dirty="0">
                <a:solidFill>
                  <a:srgbClr val="0070C0"/>
                </a:solidFill>
              </a:rPr>
              <a:t>）地下城的老年人数量越来越多。（消费者数量）</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a:t>
            </a:r>
            <a:r>
              <a:rPr lang="en-US" altLang="zh-CN" sz="2400" b="1" dirty="0">
                <a:solidFill>
                  <a:srgbClr val="0070C0"/>
                </a:solidFill>
              </a:rPr>
              <a:t>6</a:t>
            </a:r>
            <a:r>
              <a:rPr lang="zh-CN" altLang="en-US" sz="2400" b="1" dirty="0">
                <a:solidFill>
                  <a:srgbClr val="0070C0"/>
                </a:solidFill>
              </a:rPr>
              <a:t>）陈年蚯蚓干的价格下降。</a:t>
            </a:r>
            <a:endParaRPr lang="en-US" altLang="zh-CN" sz="24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需求原理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34</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605088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3200" b="1" dirty="0">
                <a:solidFill>
                  <a:srgbClr val="0070C0"/>
                </a:solidFill>
              </a:rPr>
              <a:t>（</a:t>
            </a:r>
            <a:r>
              <a:rPr lang="en-US" altLang="zh-CN" sz="3200" b="1" dirty="0">
                <a:solidFill>
                  <a:srgbClr val="0070C0"/>
                </a:solidFill>
              </a:rPr>
              <a:t>3</a:t>
            </a:r>
            <a:r>
              <a:rPr lang="zh-CN" altLang="en-US" sz="3200" b="1" dirty="0">
                <a:solidFill>
                  <a:srgbClr val="0070C0"/>
                </a:solidFill>
              </a:rPr>
              <a:t>）需求第二定律：随着时间的推移，需求的价格弹性会增加。</a:t>
            </a:r>
            <a:endParaRPr lang="en-US" altLang="zh-CN" sz="3200" b="1" dirty="0">
              <a:solidFill>
                <a:srgbClr val="0070C0"/>
              </a:solidFill>
            </a:endParaRPr>
          </a:p>
          <a:p>
            <a:pPr>
              <a:buFont typeface="Wingdings" pitchFamily="2" charset="2"/>
              <a:buChar char="l"/>
            </a:pPr>
            <a:r>
              <a:rPr lang="zh-CN" altLang="en-US" sz="2800" b="1" dirty="0">
                <a:solidFill>
                  <a:srgbClr val="0070C0"/>
                </a:solidFill>
              </a:rPr>
              <a:t>需求的价格弹性</a:t>
            </a:r>
            <a:r>
              <a:rPr lang="en-US" altLang="zh-CN" sz="2800" b="1" dirty="0">
                <a:solidFill>
                  <a:srgbClr val="0070C0"/>
                </a:solidFill>
              </a:rPr>
              <a:t>=</a:t>
            </a:r>
            <a:r>
              <a:rPr lang="zh-CN" altLang="en-US" sz="2800" b="1" dirty="0">
                <a:solidFill>
                  <a:srgbClr val="0070C0"/>
                </a:solidFill>
              </a:rPr>
              <a:t>需求量变化的百分比</a:t>
            </a:r>
            <a:r>
              <a:rPr lang="en-US" altLang="zh-CN" sz="2800" b="1" dirty="0">
                <a:solidFill>
                  <a:srgbClr val="0070C0"/>
                </a:solidFill>
              </a:rPr>
              <a:t>/</a:t>
            </a:r>
            <a:r>
              <a:rPr lang="zh-CN" altLang="en-US" sz="2800" b="1" dirty="0">
                <a:solidFill>
                  <a:srgbClr val="0070C0"/>
                </a:solidFill>
              </a:rPr>
              <a:t>价格变化的百分比。</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由于需求量与价格反向变化，需求的价格弹性是一个负值，我们只需考虑其绝对值即可。</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弹性</a:t>
            </a:r>
            <a:r>
              <a:rPr lang="en-US" altLang="zh-CN" sz="2800" b="1" dirty="0">
                <a:solidFill>
                  <a:srgbClr val="0070C0"/>
                </a:solidFill>
              </a:rPr>
              <a:t>&gt;1</a:t>
            </a:r>
            <a:r>
              <a:rPr lang="zh-CN" altLang="en-US" sz="2800" b="1" dirty="0">
                <a:solidFill>
                  <a:srgbClr val="0070C0"/>
                </a:solidFill>
              </a:rPr>
              <a:t>，价格发生一定幅度的变化，会导致需求出现</a:t>
            </a:r>
            <a:r>
              <a:rPr lang="zh-CN" altLang="en-US" sz="2800" b="1" dirty="0">
                <a:solidFill>
                  <a:srgbClr val="FF0000"/>
                </a:solidFill>
              </a:rPr>
              <a:t>更大幅度</a:t>
            </a:r>
            <a:r>
              <a:rPr lang="zh-CN" altLang="en-US" sz="2800" b="1" dirty="0">
                <a:solidFill>
                  <a:srgbClr val="0070C0"/>
                </a:solidFill>
              </a:rPr>
              <a:t>的变化。奢侈品（钻石、豪车</a:t>
            </a:r>
            <a:r>
              <a:rPr lang="en-US" altLang="zh-CN" sz="2800" b="1" dirty="0">
                <a:solidFill>
                  <a:srgbClr val="0070C0"/>
                </a:solidFill>
              </a:rPr>
              <a:t>……</a:t>
            </a:r>
            <a:r>
              <a:rPr lang="zh-CN" altLang="en-US" sz="2800" b="1" dirty="0">
                <a:solidFill>
                  <a:srgbClr val="0070C0"/>
                </a:solidFill>
              </a:rPr>
              <a:t>）</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弹性</a:t>
            </a:r>
            <a:r>
              <a:rPr lang="en-US" altLang="zh-CN" sz="2800" b="1" dirty="0">
                <a:solidFill>
                  <a:srgbClr val="0070C0"/>
                </a:solidFill>
              </a:rPr>
              <a:t>&lt;1</a:t>
            </a:r>
            <a:r>
              <a:rPr lang="zh-CN" altLang="en-US" sz="2800" b="1" dirty="0">
                <a:solidFill>
                  <a:srgbClr val="0070C0"/>
                </a:solidFill>
              </a:rPr>
              <a:t>，价格发生一定幅度的变化，会导致需求出现</a:t>
            </a:r>
            <a:r>
              <a:rPr lang="zh-CN" altLang="en-US" sz="2800" b="1" dirty="0">
                <a:solidFill>
                  <a:srgbClr val="FF0000"/>
                </a:solidFill>
              </a:rPr>
              <a:t>更小幅度</a:t>
            </a:r>
            <a:r>
              <a:rPr lang="zh-CN" altLang="en-US" sz="2800" b="1" dirty="0">
                <a:solidFill>
                  <a:srgbClr val="0070C0"/>
                </a:solidFill>
              </a:rPr>
              <a:t>的变化。必需品（米饭、食用盐</a:t>
            </a:r>
            <a:r>
              <a:rPr lang="en-US" altLang="zh-CN" sz="2800" b="1" dirty="0">
                <a:solidFill>
                  <a:srgbClr val="0070C0"/>
                </a:solidFill>
              </a:rPr>
              <a:t>……</a:t>
            </a:r>
            <a:r>
              <a:rPr lang="zh-CN" altLang="en-US" sz="2800" b="1" dirty="0">
                <a:solidFill>
                  <a:srgbClr val="0070C0"/>
                </a:solidFill>
              </a:rPr>
              <a:t>）</a:t>
            </a: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需求原理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35</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093905"/>
            <a:ext cx="8557146" cy="325627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课堂讨论：</a:t>
            </a:r>
            <a:endParaRPr lang="en-US" altLang="zh-CN" sz="2800" b="1" dirty="0">
              <a:solidFill>
                <a:srgbClr val="0070C0"/>
              </a:solidFill>
            </a:endParaRPr>
          </a:p>
          <a:p>
            <a:pPr>
              <a:buFont typeface="Wingdings" pitchFamily="2" charset="2"/>
              <a:buChar char="l"/>
            </a:pPr>
            <a:r>
              <a:rPr lang="en-US" altLang="zh-CN" sz="2800" b="1" dirty="0">
                <a:solidFill>
                  <a:srgbClr val="0070C0"/>
                </a:solidFill>
              </a:rPr>
              <a:t>1.</a:t>
            </a:r>
            <a:r>
              <a:rPr lang="zh-CN" altLang="en-US" sz="2800" b="1" dirty="0">
                <a:solidFill>
                  <a:srgbClr val="0070C0"/>
                </a:solidFill>
              </a:rPr>
              <a:t>为什么超市里普通食用盐很少会降价？</a:t>
            </a:r>
            <a:endParaRPr lang="en-US" altLang="zh-CN" sz="2800" b="1" dirty="0">
              <a:solidFill>
                <a:srgbClr val="0070C0"/>
              </a:solidFill>
            </a:endParaRPr>
          </a:p>
          <a:p>
            <a:pPr>
              <a:buFont typeface="Wingdings" pitchFamily="2" charset="2"/>
              <a:buChar char="l"/>
            </a:pPr>
            <a:r>
              <a:rPr lang="en-US" altLang="zh-CN" sz="2800" b="1" dirty="0">
                <a:solidFill>
                  <a:srgbClr val="0070C0"/>
                </a:solidFill>
              </a:rPr>
              <a:t>2.</a:t>
            </a:r>
            <a:r>
              <a:rPr lang="zh-CN" altLang="en-US" sz="2800" b="1" dirty="0">
                <a:solidFill>
                  <a:srgbClr val="0070C0"/>
                </a:solidFill>
              </a:rPr>
              <a:t>为什么奔驰宝马奥迪等豪华品牌汽车不断降价？</a:t>
            </a:r>
            <a:endParaRPr lang="en-US" altLang="zh-CN" sz="2800" b="1" dirty="0">
              <a:solidFill>
                <a:srgbClr val="0070C0"/>
              </a:solidFill>
            </a:endParaRPr>
          </a:p>
          <a:p>
            <a:pPr>
              <a:buNone/>
            </a:pP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
        <p:nvSpPr>
          <p:cNvPr id="5" name="TextBox 4"/>
          <p:cNvSpPr txBox="1"/>
          <p:nvPr/>
        </p:nvSpPr>
        <p:spPr>
          <a:xfrm>
            <a:off x="177420" y="3020513"/>
            <a:ext cx="8557146" cy="285001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如果假设生产成本没有变化，且假定没有库存，均衡时，生产者的生产量</a:t>
            </a:r>
            <a:r>
              <a:rPr lang="en-US" altLang="zh-CN" sz="2800" b="1" dirty="0">
                <a:solidFill>
                  <a:srgbClr val="0070C0"/>
                </a:solidFill>
              </a:rPr>
              <a:t>=</a:t>
            </a:r>
            <a:r>
              <a:rPr lang="zh-CN" altLang="en-US" sz="2800" b="1" dirty="0">
                <a:solidFill>
                  <a:srgbClr val="0070C0"/>
                </a:solidFill>
              </a:rPr>
              <a:t>消费者的需求量</a:t>
            </a:r>
            <a:r>
              <a:rPr lang="en-US" altLang="zh-CN" sz="2800" b="1" dirty="0">
                <a:solidFill>
                  <a:srgbClr val="0070C0"/>
                </a:solidFill>
              </a:rPr>
              <a:t>=</a:t>
            </a:r>
            <a:r>
              <a:rPr lang="zh-CN" altLang="en-US" sz="2800" b="1" dirty="0">
                <a:solidFill>
                  <a:srgbClr val="0070C0"/>
                </a:solidFill>
              </a:rPr>
              <a:t>销售量。</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其利润</a:t>
            </a:r>
            <a:r>
              <a:rPr lang="el-GR" altLang="zh-CN" sz="2800" b="1" dirty="0">
                <a:solidFill>
                  <a:srgbClr val="0070C0"/>
                </a:solidFill>
              </a:rPr>
              <a:t>π</a:t>
            </a:r>
            <a:r>
              <a:rPr lang="en-US" altLang="zh-CN" sz="2800" b="1" dirty="0">
                <a:solidFill>
                  <a:srgbClr val="0070C0"/>
                </a:solidFill>
              </a:rPr>
              <a:t>=</a:t>
            </a:r>
            <a:r>
              <a:rPr lang="zh-CN" altLang="en-US" sz="2800" b="1" dirty="0">
                <a:solidFill>
                  <a:srgbClr val="0070C0"/>
                </a:solidFill>
              </a:rPr>
              <a:t>价格</a:t>
            </a:r>
            <a:r>
              <a:rPr lang="en-US" altLang="zh-CN" sz="2800" b="1" dirty="0">
                <a:solidFill>
                  <a:srgbClr val="0070C0"/>
                </a:solidFill>
              </a:rPr>
              <a:t>P</a:t>
            </a:r>
            <a:r>
              <a:rPr lang="zh-CN" altLang="en-US" sz="2800" b="1" dirty="0">
                <a:solidFill>
                  <a:srgbClr val="0070C0"/>
                </a:solidFill>
              </a:rPr>
              <a:t>*销售量</a:t>
            </a:r>
            <a:r>
              <a:rPr lang="en-US" altLang="zh-CN" sz="2800" b="1" dirty="0">
                <a:solidFill>
                  <a:srgbClr val="0070C0"/>
                </a:solidFill>
              </a:rPr>
              <a:t>Q-</a:t>
            </a:r>
            <a:r>
              <a:rPr lang="zh-CN" altLang="en-US" sz="2800" b="1" dirty="0">
                <a:solidFill>
                  <a:srgbClr val="0070C0"/>
                </a:solidFill>
              </a:rPr>
              <a:t>固定的生产成本</a:t>
            </a:r>
            <a:r>
              <a:rPr lang="en-US" altLang="zh-CN" sz="2800" b="1" dirty="0">
                <a:solidFill>
                  <a:srgbClr val="0070C0"/>
                </a:solidFill>
              </a:rPr>
              <a:t>C</a:t>
            </a:r>
            <a:r>
              <a:rPr lang="zh-CN" altLang="en-US" sz="2800" b="1" dirty="0">
                <a:solidFill>
                  <a:srgbClr val="0070C0"/>
                </a:solidFill>
              </a:rPr>
              <a:t>。</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由于必需品需求价格弹性小于</a:t>
            </a:r>
            <a:r>
              <a:rPr lang="en-US" altLang="zh-CN" sz="2800" b="1" dirty="0">
                <a:solidFill>
                  <a:srgbClr val="0070C0"/>
                </a:solidFill>
              </a:rPr>
              <a:t>1</a:t>
            </a:r>
            <a:r>
              <a:rPr lang="zh-CN" altLang="en-US" sz="2800" b="1" dirty="0">
                <a:solidFill>
                  <a:srgbClr val="0070C0"/>
                </a:solidFill>
              </a:rPr>
              <a:t>，生产者降低价格，扩大销量，反而会导致利润的降低。奢侈品该弹性大于</a:t>
            </a:r>
            <a:r>
              <a:rPr lang="en-US" altLang="zh-CN" sz="2800" b="1" dirty="0">
                <a:solidFill>
                  <a:srgbClr val="0070C0"/>
                </a:solidFill>
              </a:rPr>
              <a:t>1</a:t>
            </a:r>
            <a:r>
              <a:rPr lang="zh-CN" altLang="en-US" sz="2800" b="1" dirty="0">
                <a:solidFill>
                  <a:srgbClr val="0070C0"/>
                </a:solidFill>
              </a:rPr>
              <a:t>，扩大销量，会提高利润。</a:t>
            </a:r>
            <a:endParaRPr lang="en-US" altLang="zh-CN" sz="2800" b="1" dirty="0">
              <a:solidFill>
                <a:srgbClr val="0070C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anim calcmode="lin" valueType="num">
                                      <p:cBhvr additive="base">
                                        <p:cTn id="1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需求原理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36</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093905"/>
            <a:ext cx="8557146" cy="678955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当必需品贵到了一定程度时，它也就变成了奢侈品</a:t>
            </a:r>
            <a:endParaRPr lang="en-US" altLang="zh-CN" sz="2800" b="1" dirty="0">
              <a:solidFill>
                <a:srgbClr val="0070C0"/>
              </a:solidFill>
            </a:endParaRPr>
          </a:p>
          <a:p>
            <a:pPr>
              <a:buFont typeface="Wingdings" pitchFamily="2" charset="2"/>
              <a:buChar char="l"/>
            </a:pPr>
            <a:r>
              <a:rPr lang="en-US" altLang="zh-CN" sz="2800" b="1" dirty="0">
                <a:solidFill>
                  <a:srgbClr val="0070C0"/>
                </a:solidFill>
              </a:rPr>
              <a:t>《</a:t>
            </a:r>
            <a:r>
              <a:rPr lang="zh-CN" altLang="en-US" sz="2800" b="1" dirty="0">
                <a:solidFill>
                  <a:srgbClr val="0070C0"/>
                </a:solidFill>
              </a:rPr>
              <a:t>流浪地球</a:t>
            </a:r>
            <a:r>
              <a:rPr lang="en-US" altLang="zh-CN" sz="2800" b="1" dirty="0">
                <a:solidFill>
                  <a:srgbClr val="0070C0"/>
                </a:solidFill>
              </a:rPr>
              <a:t>》</a:t>
            </a:r>
            <a:r>
              <a:rPr lang="zh-CN" altLang="en-US" sz="2800" b="1" dirty="0">
                <a:solidFill>
                  <a:srgbClr val="0070C0"/>
                </a:solidFill>
              </a:rPr>
              <a:t>中日本驾驶员最后的遗愿：吃一碗米饭，喝一碗味增汤。</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需求第二定律：随着时间的推移，需求的价格弹性会增加。这是因为：一开始，人们寻找替代品的范围可能没有那么大，随着时间的推移，他们选择替代品的空间会越来越大，替代品会越来越多，也就不存在需求价格弹性很低的“刚需”了。（产品之间的替代弹性随着时间增加，不断提高。）</a:t>
            </a:r>
            <a:endParaRPr lang="en-US" altLang="zh-CN" sz="2800" b="1" dirty="0">
              <a:solidFill>
                <a:srgbClr val="0070C0"/>
              </a:solidFill>
            </a:endParaRPr>
          </a:p>
          <a:p>
            <a:pPr>
              <a:buFont typeface="Wingdings" pitchFamily="2" charset="2"/>
              <a:buChar char="l"/>
            </a:pPr>
            <a:r>
              <a:rPr lang="en-US" altLang="zh-CN" sz="2800" b="1" dirty="0">
                <a:solidFill>
                  <a:srgbClr val="0070C0"/>
                </a:solidFill>
              </a:rPr>
              <a:t>《</a:t>
            </a:r>
            <a:r>
              <a:rPr lang="zh-CN" altLang="en-US" sz="2800" b="1" dirty="0">
                <a:solidFill>
                  <a:srgbClr val="0070C0"/>
                </a:solidFill>
              </a:rPr>
              <a:t>流浪地球</a:t>
            </a:r>
            <a:r>
              <a:rPr lang="en-US" altLang="zh-CN" sz="2800" b="1" dirty="0">
                <a:solidFill>
                  <a:srgbClr val="0070C0"/>
                </a:solidFill>
              </a:rPr>
              <a:t>》</a:t>
            </a:r>
            <a:r>
              <a:rPr lang="zh-CN" altLang="en-US" sz="2800" b="1" dirty="0">
                <a:solidFill>
                  <a:srgbClr val="0070C0"/>
                </a:solidFill>
              </a:rPr>
              <a:t>中蚯蚓成了人们的主要食品，代替了米饭。榴莲味蚯蚓干、陈年蚯蚓干、蚯蚓烤串。</a:t>
            </a:r>
            <a:endParaRPr lang="en-US" altLang="zh-CN" sz="2800" b="1" dirty="0">
              <a:solidFill>
                <a:srgbClr val="0070C0"/>
              </a:solidFill>
            </a:endParaRPr>
          </a:p>
          <a:p>
            <a:pPr>
              <a:buNone/>
            </a:pP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86603" y="2526920"/>
            <a:ext cx="8557146" cy="90486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3.</a:t>
            </a:r>
            <a:r>
              <a:rPr lang="zh-CN" altLang="en-US" sz="4400" b="1" dirty="0">
                <a:solidFill>
                  <a:srgbClr val="0070C0"/>
                </a:solidFill>
                <a:latin typeface="微软雅黑" panose="020B0503020204020204" pitchFamily="34" charset="-122"/>
                <a:ea typeface="微软雅黑" panose="020B0503020204020204" pitchFamily="34" charset="-122"/>
              </a:rPr>
              <a:t>供给原理</a:t>
            </a:r>
            <a:endParaRPr lang="en-US" altLang="zh-CN" sz="4400" b="1" dirty="0">
              <a:solidFill>
                <a:srgbClr val="0070C0"/>
              </a:solidFill>
              <a:latin typeface="微软雅黑" panose="020B0503020204020204" pitchFamily="34" charset="-122"/>
              <a:ea typeface="微软雅黑" panose="020B0503020204020204" pitchFamily="34" charset="-122"/>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pPr marL="0" indent="0" algn="ctr">
                <a:spcBef>
                  <a:spcPct val="0"/>
                </a:spcBef>
                <a:buNone/>
              </a:pPr>
              <a:t>37</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供给原理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38</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191069" y="1121201"/>
            <a:ext cx="8557146" cy="393338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400" b="1" dirty="0">
                <a:solidFill>
                  <a:srgbClr val="0070C0"/>
                </a:solidFill>
              </a:rPr>
              <a:t>供给定律：</a:t>
            </a:r>
            <a:r>
              <a:rPr lang="zh-CN" altLang="en-US" sz="2400" b="1" dirty="0">
                <a:solidFill>
                  <a:srgbClr val="FF0000"/>
                </a:solidFill>
              </a:rPr>
              <a:t>当其他条件（生产成本、生产技术、相关商品价格、生产者数量）不变时</a:t>
            </a:r>
            <a:r>
              <a:rPr lang="zh-CN" altLang="en-US" sz="2400" b="1" dirty="0">
                <a:solidFill>
                  <a:srgbClr val="0070C0"/>
                </a:solidFill>
              </a:rPr>
              <a:t>，价格</a:t>
            </a:r>
            <a:r>
              <a:rPr lang="zh-CN" altLang="en-US" sz="2400" b="1">
                <a:solidFill>
                  <a:srgbClr val="0070C0"/>
                </a:solidFill>
              </a:rPr>
              <a:t>与供给</a:t>
            </a:r>
            <a:r>
              <a:rPr lang="zh-CN" altLang="en-US" sz="2400" b="1">
                <a:solidFill>
                  <a:srgbClr val="FF0000"/>
                </a:solidFill>
              </a:rPr>
              <a:t>量</a:t>
            </a:r>
            <a:r>
              <a:rPr lang="zh-CN" altLang="en-US" sz="2400" b="1"/>
              <a:t>同向</a:t>
            </a:r>
            <a:r>
              <a:rPr lang="zh-CN" altLang="en-US" sz="2400" b="1" dirty="0"/>
              <a:t>变动。</a:t>
            </a:r>
            <a:endParaRPr lang="en-US" altLang="zh-CN" sz="2400" b="1" dirty="0"/>
          </a:p>
          <a:p>
            <a:pPr>
              <a:buFont typeface="Wingdings" pitchFamily="2" charset="2"/>
              <a:buChar char="l"/>
            </a:pPr>
            <a:r>
              <a:rPr lang="en-US" altLang="zh-CN" sz="2400" b="1" dirty="0">
                <a:solidFill>
                  <a:srgbClr val="0070C0"/>
                </a:solidFill>
              </a:rPr>
              <a:t>1.</a:t>
            </a:r>
            <a:r>
              <a:rPr lang="zh-CN" altLang="en-US" sz="2400" b="1" dirty="0">
                <a:solidFill>
                  <a:srgbClr val="0070C0"/>
                </a:solidFill>
              </a:rPr>
              <a:t>咖啡价格为</a:t>
            </a:r>
            <a:r>
              <a:rPr lang="en-US" altLang="zh-CN" sz="2400" b="1" dirty="0">
                <a:solidFill>
                  <a:srgbClr val="0070C0"/>
                </a:solidFill>
              </a:rPr>
              <a:t>0</a:t>
            </a:r>
            <a:r>
              <a:rPr lang="zh-CN" altLang="en-US" sz="2400" b="1" dirty="0">
                <a:solidFill>
                  <a:srgbClr val="0070C0"/>
                </a:solidFill>
              </a:rPr>
              <a:t>时，供给量一定是</a:t>
            </a:r>
            <a:r>
              <a:rPr lang="en-US" altLang="zh-CN" sz="2400" b="1" dirty="0">
                <a:solidFill>
                  <a:srgbClr val="0070C0"/>
                </a:solidFill>
              </a:rPr>
              <a:t>0</a:t>
            </a:r>
            <a:r>
              <a:rPr lang="zh-CN" altLang="en-US" sz="2400" b="1" dirty="0">
                <a:solidFill>
                  <a:srgbClr val="0070C0"/>
                </a:solidFill>
              </a:rPr>
              <a:t>吗？</a:t>
            </a:r>
            <a:endParaRPr lang="en-US" altLang="zh-CN" sz="2400" b="1" dirty="0">
              <a:solidFill>
                <a:srgbClr val="0070C0"/>
              </a:solidFill>
            </a:endParaRPr>
          </a:p>
          <a:p>
            <a:pPr>
              <a:buFont typeface="Wingdings" pitchFamily="2" charset="2"/>
              <a:buChar char="l"/>
            </a:pPr>
            <a:r>
              <a:rPr lang="en-US" altLang="zh-CN" sz="2400" b="1" dirty="0">
                <a:solidFill>
                  <a:srgbClr val="0070C0"/>
                </a:solidFill>
              </a:rPr>
              <a:t>2.</a:t>
            </a:r>
            <a:r>
              <a:rPr lang="zh-CN" altLang="en-US" sz="2400" b="1" dirty="0">
                <a:solidFill>
                  <a:srgbClr val="0070C0"/>
                </a:solidFill>
              </a:rPr>
              <a:t>供给定律有没有反例？</a:t>
            </a:r>
            <a:endParaRPr lang="en-US" altLang="zh-CN" sz="24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graphicFrame>
        <p:nvGraphicFramePr>
          <p:cNvPr id="5" name="Object 2"/>
          <p:cNvGraphicFramePr>
            <a:graphicFrameLocks noChangeAspect="1"/>
          </p:cNvGraphicFramePr>
          <p:nvPr/>
        </p:nvGraphicFramePr>
        <p:xfrm>
          <a:off x="1023814" y="2724062"/>
          <a:ext cx="3863578" cy="3840956"/>
        </p:xfrm>
        <a:graphic>
          <a:graphicData uri="http://schemas.openxmlformats.org/presentationml/2006/ole">
            <mc:AlternateContent xmlns:mc="http://schemas.openxmlformats.org/markup-compatibility/2006">
              <mc:Choice xmlns:v="urn:schemas-microsoft-com:vml" Requires="v">
                <p:oleObj spid="_x0000_s1057" r:id="rId3" imgW="3733800" imgH="3724351" progId="Excel.Chart.8">
                  <p:embed/>
                </p:oleObj>
              </mc:Choice>
              <mc:Fallback>
                <p:oleObj r:id="rId3" imgW="3733800" imgH="3724351" progId="Excel.Chart.8">
                  <p:embed/>
                  <p:pic>
                    <p:nvPicPr>
                      <p:cNvPr id="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814" y="2724062"/>
                        <a:ext cx="3863578" cy="3840956"/>
                      </a:xfrm>
                      <a:prstGeom prst="rect">
                        <a:avLst/>
                      </a:prstGeom>
                      <a:noFill/>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6" name="Group 3"/>
          <p:cNvGrpSpPr>
            <a:grpSpLocks/>
          </p:cNvGrpSpPr>
          <p:nvPr/>
        </p:nvGrpSpPr>
        <p:grpSpPr bwMode="auto">
          <a:xfrm>
            <a:off x="1800102" y="5048161"/>
            <a:ext cx="867965" cy="946547"/>
            <a:chOff x="0" y="0"/>
            <a:chExt cx="729" cy="795"/>
          </a:xfrm>
        </p:grpSpPr>
        <p:grpSp>
          <p:nvGrpSpPr>
            <p:cNvPr id="7" name="Group 4"/>
            <p:cNvGrpSpPr>
              <a:grpSpLocks/>
            </p:cNvGrpSpPr>
            <p:nvPr/>
          </p:nvGrpSpPr>
          <p:grpSpPr bwMode="auto">
            <a:xfrm>
              <a:off x="0" y="43"/>
              <a:ext cx="685" cy="752"/>
              <a:chOff x="0" y="0"/>
              <a:chExt cx="795" cy="646"/>
            </a:xfrm>
          </p:grpSpPr>
          <p:sp>
            <p:nvSpPr>
              <p:cNvPr id="9" name="Line 5"/>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6"/>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8" name="Oval 7"/>
            <p:cNvSpPr>
              <a:spLocks noChangeArrowheads="1"/>
            </p:cNvSpPr>
            <p:nvPr/>
          </p:nvSpPr>
          <p:spPr bwMode="auto">
            <a:xfrm>
              <a:off x="641" y="0"/>
              <a:ext cx="88" cy="87"/>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grpSp>
        <p:nvGrpSpPr>
          <p:cNvPr id="11" name="Group 8"/>
          <p:cNvGrpSpPr>
            <a:grpSpLocks/>
          </p:cNvGrpSpPr>
          <p:nvPr/>
        </p:nvGrpSpPr>
        <p:grpSpPr bwMode="auto">
          <a:xfrm>
            <a:off x="1802483" y="4610011"/>
            <a:ext cx="1266825" cy="1389459"/>
            <a:chOff x="0" y="0"/>
            <a:chExt cx="1064" cy="1167"/>
          </a:xfrm>
        </p:grpSpPr>
        <p:grpSp>
          <p:nvGrpSpPr>
            <p:cNvPr id="12" name="Group 9"/>
            <p:cNvGrpSpPr>
              <a:grpSpLocks/>
            </p:cNvGrpSpPr>
            <p:nvPr/>
          </p:nvGrpSpPr>
          <p:grpSpPr bwMode="auto">
            <a:xfrm>
              <a:off x="0" y="42"/>
              <a:ext cx="1022" cy="1125"/>
              <a:chOff x="0" y="0"/>
              <a:chExt cx="795" cy="646"/>
            </a:xfrm>
          </p:grpSpPr>
          <p:sp>
            <p:nvSpPr>
              <p:cNvPr id="14" name="Line 10"/>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11"/>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3" name="Oval 12"/>
            <p:cNvSpPr>
              <a:spLocks noChangeArrowheads="1"/>
            </p:cNvSpPr>
            <p:nvPr/>
          </p:nvSpPr>
          <p:spPr bwMode="auto">
            <a:xfrm>
              <a:off x="976" y="0"/>
              <a:ext cx="88" cy="87"/>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sp>
        <p:nvSpPr>
          <p:cNvPr id="16" name="Line 13"/>
          <p:cNvSpPr>
            <a:spLocks noChangeShapeType="1"/>
          </p:cNvSpPr>
          <p:nvPr/>
        </p:nvSpPr>
        <p:spPr bwMode="auto">
          <a:xfrm flipV="1">
            <a:off x="1808435" y="3181261"/>
            <a:ext cx="2543175" cy="2800350"/>
          </a:xfrm>
          <a:prstGeom prst="line">
            <a:avLst/>
          </a:prstGeom>
          <a:noFill/>
          <a:ln w="50800">
            <a:solidFill>
              <a:srgbClr val="00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Oval 14"/>
          <p:cNvSpPr>
            <a:spLocks noChangeArrowheads="1"/>
          </p:cNvSpPr>
          <p:nvPr/>
        </p:nvSpPr>
        <p:spPr bwMode="auto">
          <a:xfrm>
            <a:off x="1751285" y="5935177"/>
            <a:ext cx="104775" cy="103585"/>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aphicFrame>
        <p:nvGraphicFramePr>
          <p:cNvPr id="18" name="Group 16"/>
          <p:cNvGraphicFramePr>
            <a:graphicFrameLocks noGrp="1"/>
          </p:cNvGraphicFramePr>
          <p:nvPr/>
        </p:nvGraphicFramePr>
        <p:xfrm>
          <a:off x="5351736" y="2522845"/>
          <a:ext cx="1988344" cy="3717036"/>
        </p:xfrm>
        <a:graphic>
          <a:graphicData uri="http://schemas.openxmlformats.org/drawingml/2006/table">
            <a:tbl>
              <a:tblPr/>
              <a:tblGrid>
                <a:gridCol w="813197">
                  <a:extLst>
                    <a:ext uri="{9D8B030D-6E8A-4147-A177-3AD203B41FA5}">
                      <a16:colId xmlns:a16="http://schemas.microsoft.com/office/drawing/2014/main" val="2263515950"/>
                    </a:ext>
                  </a:extLst>
                </a:gridCol>
                <a:gridCol w="1175147">
                  <a:extLst>
                    <a:ext uri="{9D8B030D-6E8A-4147-A177-3AD203B41FA5}">
                      <a16:colId xmlns:a16="http://schemas.microsoft.com/office/drawing/2014/main" val="626193078"/>
                    </a:ext>
                  </a:extLst>
                </a:gridCol>
              </a:tblGrid>
              <a:tr h="1220724">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拿铁咖啡的价格</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ct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zh-CN"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拿铁咖啡的供应数量</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728221551"/>
                  </a:ext>
                </a:extLst>
              </a:tr>
              <a:tr h="356616">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0</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3477386520"/>
                  </a:ext>
                </a:extLst>
              </a:tr>
              <a:tr h="356616">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3793118714"/>
                  </a:ext>
                </a:extLst>
              </a:tr>
              <a:tr h="356616">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2.00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6</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4144824944"/>
                  </a:ext>
                </a:extLst>
              </a:tr>
              <a:tr h="356616">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3.00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9</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2307903536"/>
                  </a:ext>
                </a:extLst>
              </a:tr>
              <a:tr h="356616">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4.00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12</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473576399"/>
                  </a:ext>
                </a:extLst>
              </a:tr>
              <a:tr h="356616">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5.00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15</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extLst>
                  <a:ext uri="{0D108BD9-81ED-4DB2-BD59-A6C34878D82A}">
                    <a16:rowId xmlns:a16="http://schemas.microsoft.com/office/drawing/2014/main" val="3194526178"/>
                  </a:ext>
                </a:extLst>
              </a:tr>
              <a:tr h="356616">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r"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6.00</a:t>
                      </a:r>
                    </a:p>
                  </a:txBody>
                  <a:tcPr marL="68580" marR="68580" marT="34290" marB="34290" anchor="ctr" anchorCtr="1" horzOverflow="overflow">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rgbClr val="CCFFCC"/>
                    </a:solidFill>
                  </a:tcPr>
                </a:tc>
                <a:tc>
                  <a:txBody>
                    <a:bodyPr/>
                    <a:lstStyle>
                      <a:lvl1pPr>
                        <a:lnSpc>
                          <a:spcPct val="105000"/>
                        </a:lnSpc>
                        <a:spcBef>
                          <a:spcPct val="45000"/>
                        </a:spcBef>
                        <a:buClr>
                          <a:srgbClr val="339966"/>
                        </a:buClr>
                        <a:buSzPct val="120000"/>
                        <a:buFont typeface="Wingdings" panose="05000000000000000000" pitchFamily="2" charset="2"/>
                        <a:defRPr sz="2400">
                          <a:solidFill>
                            <a:schemeClr val="tx1"/>
                          </a:solidFill>
                          <a:latin typeface="Arial" panose="020B0604020202020204" pitchFamily="34" charset="0"/>
                        </a:defRPr>
                      </a:lvl1pPr>
                      <a:lvl2pPr>
                        <a:spcBef>
                          <a:spcPct val="15000"/>
                        </a:spcBef>
                        <a:buClr>
                          <a:srgbClr val="996633"/>
                        </a:buClr>
                        <a:buSzPct val="120000"/>
                        <a:buFont typeface="Wingdings" panose="05000000000000000000" pitchFamily="2" charset="2"/>
                        <a:defRPr sz="2300">
                          <a:solidFill>
                            <a:schemeClr val="tx1"/>
                          </a:solidFill>
                          <a:latin typeface="Arial" panose="020B0604020202020204" pitchFamily="34" charset="0"/>
                        </a:defRPr>
                      </a:lvl2pPr>
                      <a:lvl3pPr>
                        <a:spcBef>
                          <a:spcPct val="15000"/>
                        </a:spcBef>
                        <a:buClr>
                          <a:srgbClr val="339966"/>
                        </a:buClr>
                        <a:buSzPct val="120000"/>
                        <a:buFont typeface="Wingdings" panose="05000000000000000000" pitchFamily="2" charset="2"/>
                        <a:defRPr sz="2100">
                          <a:solidFill>
                            <a:schemeClr val="tx1"/>
                          </a:solidFill>
                          <a:latin typeface="Arial" panose="020B0604020202020204" pitchFamily="34" charset="0"/>
                        </a:defRPr>
                      </a:lvl3pPr>
                      <a:lvl4pPr>
                        <a:spcBef>
                          <a:spcPct val="15000"/>
                        </a:spcBef>
                        <a:defRPr>
                          <a:solidFill>
                            <a:schemeClr val="tx1"/>
                          </a:solidFill>
                          <a:latin typeface="Arial" panose="020B0604020202020204" pitchFamily="34" charset="0"/>
                        </a:defRPr>
                      </a:lvl4pPr>
                      <a:lvl5pPr>
                        <a:spcBef>
                          <a:spcPct val="20000"/>
                        </a:spcBef>
                        <a:defRPr>
                          <a:solidFill>
                            <a:schemeClr val="tx1"/>
                          </a:solidFill>
                          <a:latin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defRPr>
                      </a:lvl9pPr>
                    </a:lstStyle>
                    <a:p>
                      <a:pPr marL="0" marR="0" lvl="0" indent="0" algn="l" defTabSz="914400" rtl="0" eaLnBrk="1" fontAlgn="base" latinLnBrk="0" hangingPunct="1">
                        <a:lnSpc>
                          <a:spcPct val="105000"/>
                        </a:lnSpc>
                        <a:spcBef>
                          <a:spcPct val="45000"/>
                        </a:spcBef>
                        <a:spcAft>
                          <a:spcPct val="0"/>
                        </a:spcAft>
                        <a:buClr>
                          <a:srgbClr val="339966"/>
                        </a:buClr>
                        <a:buSzPct val="120000"/>
                        <a:buFont typeface="Wingdings" panose="05000000000000000000" pitchFamily="2" charset="2"/>
                        <a:buNone/>
                        <a:tabLst/>
                      </a:pPr>
                      <a:r>
                        <a:rPr kumimoji="0" lang="en-US" alt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rPr>
                        <a:t>18</a:t>
                      </a:r>
                    </a:p>
                  </a:txBody>
                  <a:tcPr marL="68580" marR="68580" marT="34290" marB="34290" anchor="ctr" anchorCtr="1" horzOverflow="overflow">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solidFill>
                      <a:srgbClr val="CCFFCC"/>
                    </a:solidFill>
                  </a:tcPr>
                </a:tc>
                <a:extLst>
                  <a:ext uri="{0D108BD9-81ED-4DB2-BD59-A6C34878D82A}">
                    <a16:rowId xmlns:a16="http://schemas.microsoft.com/office/drawing/2014/main" val="2164726132"/>
                  </a:ext>
                </a:extLst>
              </a:tr>
            </a:tbl>
          </a:graphicData>
        </a:graphic>
      </p:graphicFrame>
      <p:grpSp>
        <p:nvGrpSpPr>
          <p:cNvPr id="19" name="Group 41"/>
          <p:cNvGrpSpPr>
            <a:grpSpLocks/>
          </p:cNvGrpSpPr>
          <p:nvPr/>
        </p:nvGrpSpPr>
        <p:grpSpPr bwMode="auto">
          <a:xfrm>
            <a:off x="1798911" y="5501789"/>
            <a:ext cx="451247" cy="491729"/>
            <a:chOff x="0" y="0"/>
            <a:chExt cx="379" cy="413"/>
          </a:xfrm>
        </p:grpSpPr>
        <p:grpSp>
          <p:nvGrpSpPr>
            <p:cNvPr id="20" name="Group 42"/>
            <p:cNvGrpSpPr>
              <a:grpSpLocks/>
            </p:cNvGrpSpPr>
            <p:nvPr/>
          </p:nvGrpSpPr>
          <p:grpSpPr bwMode="auto">
            <a:xfrm>
              <a:off x="0" y="41"/>
              <a:ext cx="341" cy="372"/>
              <a:chOff x="0" y="0"/>
              <a:chExt cx="795" cy="646"/>
            </a:xfrm>
          </p:grpSpPr>
          <p:sp>
            <p:nvSpPr>
              <p:cNvPr id="22" name="Line 63"/>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3" name="Line 64"/>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1" name="Oval 65"/>
            <p:cNvSpPr>
              <a:spLocks noChangeArrowheads="1"/>
            </p:cNvSpPr>
            <p:nvPr/>
          </p:nvSpPr>
          <p:spPr bwMode="auto">
            <a:xfrm>
              <a:off x="291" y="0"/>
              <a:ext cx="88" cy="87"/>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grpSp>
        <p:nvGrpSpPr>
          <p:cNvPr id="24" name="Group 46"/>
          <p:cNvGrpSpPr>
            <a:grpSpLocks/>
          </p:cNvGrpSpPr>
          <p:nvPr/>
        </p:nvGrpSpPr>
        <p:grpSpPr bwMode="auto">
          <a:xfrm>
            <a:off x="1801292" y="4159955"/>
            <a:ext cx="1664494" cy="1833563"/>
            <a:chOff x="0" y="0"/>
            <a:chExt cx="1398" cy="1540"/>
          </a:xfrm>
        </p:grpSpPr>
        <p:grpSp>
          <p:nvGrpSpPr>
            <p:cNvPr id="25" name="Group 47"/>
            <p:cNvGrpSpPr>
              <a:grpSpLocks/>
            </p:cNvGrpSpPr>
            <p:nvPr/>
          </p:nvGrpSpPr>
          <p:grpSpPr bwMode="auto">
            <a:xfrm>
              <a:off x="0" y="40"/>
              <a:ext cx="1358" cy="1500"/>
              <a:chOff x="0" y="0"/>
              <a:chExt cx="795" cy="646"/>
            </a:xfrm>
          </p:grpSpPr>
          <p:sp>
            <p:nvSpPr>
              <p:cNvPr id="27" name="Line 68"/>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69"/>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6" name="Oval 70"/>
            <p:cNvSpPr>
              <a:spLocks noChangeArrowheads="1"/>
            </p:cNvSpPr>
            <p:nvPr/>
          </p:nvSpPr>
          <p:spPr bwMode="auto">
            <a:xfrm>
              <a:off x="1310" y="0"/>
              <a:ext cx="88" cy="87"/>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grpSp>
        <p:nvGrpSpPr>
          <p:cNvPr id="29" name="Group 51"/>
          <p:cNvGrpSpPr>
            <a:grpSpLocks/>
          </p:cNvGrpSpPr>
          <p:nvPr/>
        </p:nvGrpSpPr>
        <p:grpSpPr bwMode="auto">
          <a:xfrm>
            <a:off x="1802483" y="3715851"/>
            <a:ext cx="2069306" cy="2286000"/>
            <a:chOff x="0" y="0"/>
            <a:chExt cx="1738" cy="1920"/>
          </a:xfrm>
        </p:grpSpPr>
        <p:grpSp>
          <p:nvGrpSpPr>
            <p:cNvPr id="30" name="Group 52"/>
            <p:cNvGrpSpPr>
              <a:grpSpLocks/>
            </p:cNvGrpSpPr>
            <p:nvPr/>
          </p:nvGrpSpPr>
          <p:grpSpPr bwMode="auto">
            <a:xfrm>
              <a:off x="0" y="40"/>
              <a:ext cx="1695" cy="1880"/>
              <a:chOff x="0" y="0"/>
              <a:chExt cx="795" cy="646"/>
            </a:xfrm>
          </p:grpSpPr>
          <p:sp>
            <p:nvSpPr>
              <p:cNvPr id="32" name="Line 73"/>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74"/>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1" name="Oval 75"/>
            <p:cNvSpPr>
              <a:spLocks noChangeArrowheads="1"/>
            </p:cNvSpPr>
            <p:nvPr/>
          </p:nvSpPr>
          <p:spPr bwMode="auto">
            <a:xfrm>
              <a:off x="1650" y="0"/>
              <a:ext cx="88" cy="87"/>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grpSp>
        <p:nvGrpSpPr>
          <p:cNvPr id="34" name="Group 56"/>
          <p:cNvGrpSpPr>
            <a:grpSpLocks/>
          </p:cNvGrpSpPr>
          <p:nvPr/>
        </p:nvGrpSpPr>
        <p:grpSpPr bwMode="auto">
          <a:xfrm>
            <a:off x="1801292" y="3261032"/>
            <a:ext cx="2487216" cy="2730104"/>
            <a:chOff x="0" y="0"/>
            <a:chExt cx="2089" cy="2293"/>
          </a:xfrm>
        </p:grpSpPr>
        <p:grpSp>
          <p:nvGrpSpPr>
            <p:cNvPr id="35" name="Group 57"/>
            <p:cNvGrpSpPr>
              <a:grpSpLocks/>
            </p:cNvGrpSpPr>
            <p:nvPr/>
          </p:nvGrpSpPr>
          <p:grpSpPr bwMode="auto">
            <a:xfrm>
              <a:off x="0" y="44"/>
              <a:ext cx="2043" cy="2249"/>
              <a:chOff x="0" y="0"/>
              <a:chExt cx="795" cy="646"/>
            </a:xfrm>
          </p:grpSpPr>
          <p:sp>
            <p:nvSpPr>
              <p:cNvPr id="37" name="Line 78"/>
              <p:cNvSpPr>
                <a:spLocks noChangeShapeType="1"/>
              </p:cNvSpPr>
              <p:nvPr/>
            </p:nvSpPr>
            <p:spPr bwMode="auto">
              <a:xfrm>
                <a:off x="0" y="0"/>
                <a:ext cx="795" cy="0"/>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79"/>
              <p:cNvSpPr>
                <a:spLocks noChangeShapeType="1"/>
              </p:cNvSpPr>
              <p:nvPr/>
            </p:nvSpPr>
            <p:spPr bwMode="auto">
              <a:xfrm>
                <a:off x="795" y="1"/>
                <a:ext cx="0" cy="645"/>
              </a:xfrm>
              <a:prstGeom prst="line">
                <a:avLst/>
              </a:prstGeom>
              <a:noFill/>
              <a:ln w="9525">
                <a:solidFill>
                  <a:srgbClr val="969696"/>
                </a:solidFill>
                <a:prstDash val="lgDash"/>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6" name="Oval 80"/>
            <p:cNvSpPr>
              <a:spLocks noChangeArrowheads="1"/>
            </p:cNvSpPr>
            <p:nvPr/>
          </p:nvSpPr>
          <p:spPr bwMode="auto">
            <a:xfrm>
              <a:off x="2001" y="0"/>
              <a:ext cx="88" cy="87"/>
            </a:xfrm>
            <a:prstGeom prst="ellipse">
              <a:avLst/>
            </a:prstGeom>
            <a:solidFill>
              <a:srgbClr val="008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endParaRPr lang="zh-CN" altLang="zh-CN" sz="1350"/>
            </a:p>
          </p:txBody>
        </p:sp>
      </p:grpSp>
      <p:sp>
        <p:nvSpPr>
          <p:cNvPr id="39" name="Line 81"/>
          <p:cNvSpPr>
            <a:spLocks noChangeShapeType="1"/>
          </p:cNvSpPr>
          <p:nvPr/>
        </p:nvSpPr>
        <p:spPr bwMode="auto">
          <a:xfrm>
            <a:off x="4942160" y="3645605"/>
            <a:ext cx="414338" cy="0"/>
          </a:xfrm>
          <a:prstGeom prst="line">
            <a:avLst/>
          </a:prstGeom>
          <a:noFill/>
          <a:ln w="57150">
            <a:solidFill>
              <a:srgbClr val="0066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40" name="Line 82"/>
          <p:cNvSpPr>
            <a:spLocks noChangeShapeType="1"/>
          </p:cNvSpPr>
          <p:nvPr/>
        </p:nvSpPr>
        <p:spPr bwMode="auto">
          <a:xfrm>
            <a:off x="4936207" y="3999220"/>
            <a:ext cx="414338" cy="0"/>
          </a:xfrm>
          <a:prstGeom prst="line">
            <a:avLst/>
          </a:prstGeom>
          <a:noFill/>
          <a:ln w="57150">
            <a:solidFill>
              <a:srgbClr val="0066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41" name="Line 83"/>
          <p:cNvSpPr>
            <a:spLocks noChangeShapeType="1"/>
          </p:cNvSpPr>
          <p:nvPr/>
        </p:nvSpPr>
        <p:spPr bwMode="auto">
          <a:xfrm>
            <a:off x="4943351" y="4351645"/>
            <a:ext cx="414338" cy="0"/>
          </a:xfrm>
          <a:prstGeom prst="line">
            <a:avLst/>
          </a:prstGeom>
          <a:noFill/>
          <a:ln w="57150">
            <a:solidFill>
              <a:srgbClr val="0066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42" name="Line 84"/>
          <p:cNvSpPr>
            <a:spLocks noChangeShapeType="1"/>
          </p:cNvSpPr>
          <p:nvPr/>
        </p:nvSpPr>
        <p:spPr bwMode="auto">
          <a:xfrm>
            <a:off x="4936207" y="4706451"/>
            <a:ext cx="414338" cy="0"/>
          </a:xfrm>
          <a:prstGeom prst="line">
            <a:avLst/>
          </a:prstGeom>
          <a:noFill/>
          <a:ln w="57150">
            <a:solidFill>
              <a:srgbClr val="0066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43" name="Line 85"/>
          <p:cNvSpPr>
            <a:spLocks noChangeShapeType="1"/>
          </p:cNvSpPr>
          <p:nvPr/>
        </p:nvSpPr>
        <p:spPr bwMode="auto">
          <a:xfrm>
            <a:off x="4942160" y="5070783"/>
            <a:ext cx="414338" cy="0"/>
          </a:xfrm>
          <a:prstGeom prst="line">
            <a:avLst/>
          </a:prstGeom>
          <a:noFill/>
          <a:ln w="57150">
            <a:solidFill>
              <a:srgbClr val="0066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44" name="Line 86"/>
          <p:cNvSpPr>
            <a:spLocks noChangeShapeType="1"/>
          </p:cNvSpPr>
          <p:nvPr/>
        </p:nvSpPr>
        <p:spPr bwMode="auto">
          <a:xfrm>
            <a:off x="4937398" y="5424399"/>
            <a:ext cx="414338" cy="0"/>
          </a:xfrm>
          <a:prstGeom prst="line">
            <a:avLst/>
          </a:prstGeom>
          <a:noFill/>
          <a:ln w="57150">
            <a:solidFill>
              <a:srgbClr val="0066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45" name="Line 87"/>
          <p:cNvSpPr>
            <a:spLocks noChangeShapeType="1"/>
          </p:cNvSpPr>
          <p:nvPr/>
        </p:nvSpPr>
        <p:spPr bwMode="auto">
          <a:xfrm>
            <a:off x="4930254" y="5778014"/>
            <a:ext cx="414338" cy="0"/>
          </a:xfrm>
          <a:prstGeom prst="line">
            <a:avLst/>
          </a:prstGeom>
          <a:noFill/>
          <a:ln w="57150">
            <a:solidFill>
              <a:srgbClr val="006600"/>
            </a:solidFill>
            <a:round/>
            <a:headEnd/>
            <a:tailEnd type="triangle" w="lg" len="med"/>
          </a:ln>
          <a:extLst>
            <a:ext uri="{909E8E84-426E-40DD-AFC4-6F175D3DCCD1}">
              <a14:hiddenFill xmlns:a14="http://schemas.microsoft.com/office/drawing/2010/main">
                <a:noFill/>
              </a14:hiddenFill>
            </a:ext>
          </a:extLst>
        </p:spPr>
        <p:txBody>
          <a:bodyPr/>
          <a:lstStyle/>
          <a:p>
            <a:endParaRPr lang="zh-CN" altLang="en-US"/>
          </a:p>
        </p:txBody>
      </p:sp>
      <p:sp>
        <p:nvSpPr>
          <p:cNvPr id="46" name="Text Box 88"/>
          <p:cNvSpPr txBox="1">
            <a:spLocks noChangeArrowheads="1"/>
          </p:cNvSpPr>
          <p:nvPr/>
        </p:nvSpPr>
        <p:spPr bwMode="auto">
          <a:xfrm>
            <a:off x="1632223" y="2832408"/>
            <a:ext cx="311944" cy="39241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r">
              <a:spcBef>
                <a:spcPct val="50000"/>
              </a:spcBef>
            </a:pPr>
            <a:r>
              <a:rPr lang="en-US" altLang="zh-CN" sz="1950" b="1" i="1"/>
              <a:t>P</a:t>
            </a:r>
          </a:p>
        </p:txBody>
      </p:sp>
      <p:sp>
        <p:nvSpPr>
          <p:cNvPr id="47" name="Text Box 89"/>
          <p:cNvSpPr txBox="1">
            <a:spLocks noChangeArrowheads="1"/>
          </p:cNvSpPr>
          <p:nvPr/>
        </p:nvSpPr>
        <p:spPr bwMode="auto">
          <a:xfrm>
            <a:off x="4455196" y="5886361"/>
            <a:ext cx="325040" cy="3000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defRPr>
                <a:solidFill>
                  <a:schemeClr val="tx1"/>
                </a:solidFill>
                <a:latin typeface="Arial" panose="020B0604020202020204" pitchFamily="34" charset="0"/>
              </a:defRPr>
            </a:lvl6pPr>
            <a:lvl7pPr marL="2971800" indent="-228600" fontAlgn="base">
              <a:spcBef>
                <a:spcPct val="0"/>
              </a:spcBef>
              <a:spcAft>
                <a:spcPct val="0"/>
              </a:spcAft>
              <a:defRPr>
                <a:solidFill>
                  <a:schemeClr val="tx1"/>
                </a:solidFill>
                <a:latin typeface="Arial" panose="020B0604020202020204" pitchFamily="34" charset="0"/>
              </a:defRPr>
            </a:lvl7pPr>
            <a:lvl8pPr marL="3429000" indent="-228600" fontAlgn="base">
              <a:spcBef>
                <a:spcPct val="0"/>
              </a:spcBef>
              <a:spcAft>
                <a:spcPct val="0"/>
              </a:spcAft>
              <a:defRPr>
                <a:solidFill>
                  <a:schemeClr val="tx1"/>
                </a:solidFill>
                <a:latin typeface="Arial" panose="020B0604020202020204" pitchFamily="34" charset="0"/>
              </a:defRPr>
            </a:lvl8pPr>
            <a:lvl9pPr marL="3886200" indent="-228600" fontAlgn="base">
              <a:spcBef>
                <a:spcPct val="0"/>
              </a:spcBef>
              <a:spcAft>
                <a:spcPct val="0"/>
              </a:spcAft>
              <a:defRPr>
                <a:solidFill>
                  <a:schemeClr val="tx1"/>
                </a:solidFill>
                <a:latin typeface="Arial" panose="020B0604020202020204" pitchFamily="34" charset="0"/>
              </a:defRPr>
            </a:lvl9pPr>
          </a:lstStyle>
          <a:p>
            <a:pPr algn="ctr">
              <a:spcBef>
                <a:spcPct val="50000"/>
              </a:spcBef>
            </a:pPr>
            <a:r>
              <a:rPr lang="en-US" altLang="zh-CN" sz="1950" b="1" i="1"/>
              <a:t>Q</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dissolve">
                                      <p:cBhvr>
                                        <p:cTn id="7" dur="500"/>
                                        <p:tgtEl>
                                          <p:spTgt spid="17"/>
                                        </p:tgtEl>
                                      </p:cBhvr>
                                    </p:animEffect>
                                  </p:childTnLst>
                                </p:cTn>
                              </p:par>
                              <p:par>
                                <p:cTn id="8" presetID="9"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dissolve">
                                      <p:cBhvr>
                                        <p:cTn id="10" dur="500"/>
                                        <p:tgtEl>
                                          <p:spTgt spid="39"/>
                                        </p:tgtEl>
                                      </p:cBhvr>
                                    </p:animEffect>
                                  </p:childTnLst>
                                  <p:subTnLst>
                                    <p:animClr clrSpc="rgb" dir="cw">
                                      <p:cBhvr override="childStyle">
                                        <p:cTn dur="1" fill="hold" display="0" masterRel="nextClick" afterEffect="1"/>
                                        <p:tgtEl>
                                          <p:spTgt spid="39"/>
                                        </p:tgtEl>
                                        <p:attrNameLst>
                                          <p:attrName>ppt_c</p:attrName>
                                        </p:attrNameLst>
                                      </p:cBhvr>
                                      <p:to>
                                        <a:schemeClr val="bg1"/>
                                      </p:to>
                                    </p:animClr>
                                  </p:subTnLst>
                                </p:cTn>
                              </p:par>
                            </p:childTnLst>
                          </p:cTn>
                        </p:par>
                      </p:childTnLst>
                    </p:cTn>
                  </p:par>
                  <p:par>
                    <p:cTn id="11" fill="hold">
                      <p:stCondLst>
                        <p:cond delay="indefinite"/>
                      </p:stCondLst>
                      <p:childTnLst>
                        <p:par>
                          <p:cTn id="12" fill="hold">
                            <p:stCondLst>
                              <p:cond delay="0"/>
                            </p:stCondLst>
                            <p:childTnLst>
                              <p:par>
                                <p:cTn id="13" presetID="18" presetClass="entr" presetSubtype="3"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strips(upRight)">
                                      <p:cBhvr>
                                        <p:cTn id="15" dur="500"/>
                                        <p:tgtEl>
                                          <p:spTgt spid="19"/>
                                        </p:tgtEl>
                                      </p:cBhvr>
                                    </p:animEffect>
                                  </p:childTnLst>
                                </p:cTn>
                              </p:par>
                              <p:par>
                                <p:cTn id="16" presetID="9"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dissolve">
                                      <p:cBhvr>
                                        <p:cTn id="18" dur="500"/>
                                        <p:tgtEl>
                                          <p:spTgt spid="40"/>
                                        </p:tgtEl>
                                      </p:cBhvr>
                                    </p:animEffect>
                                  </p:childTnLst>
                                  <p:subTnLst>
                                    <p:animClr clrSpc="rgb" dir="cw">
                                      <p:cBhvr override="childStyle">
                                        <p:cTn dur="1" fill="hold" display="0" masterRel="nextClick" afterEffect="1"/>
                                        <p:tgtEl>
                                          <p:spTgt spid="40"/>
                                        </p:tgtEl>
                                        <p:attrNameLst>
                                          <p:attrName>ppt_c</p:attrName>
                                        </p:attrNameLst>
                                      </p:cBhvr>
                                      <p:to>
                                        <a:schemeClr val="bg1"/>
                                      </p:to>
                                    </p:animClr>
                                  </p:sub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strips(upRight)">
                                      <p:cBhvr>
                                        <p:cTn id="23" dur="500"/>
                                        <p:tgtEl>
                                          <p:spTgt spid="6"/>
                                        </p:tgtEl>
                                      </p:cBhvr>
                                    </p:animEffect>
                                  </p:childTnLst>
                                </p:cTn>
                              </p:par>
                              <p:par>
                                <p:cTn id="24" presetID="9" presetClass="entr" presetSubtype="0" fill="hold"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dissolve">
                                      <p:cBhvr>
                                        <p:cTn id="26" dur="500"/>
                                        <p:tgtEl>
                                          <p:spTgt spid="41"/>
                                        </p:tgtEl>
                                      </p:cBhvr>
                                    </p:animEffect>
                                  </p:childTnLst>
                                  <p:subTnLst>
                                    <p:animClr clrSpc="rgb" dir="cw">
                                      <p:cBhvr override="childStyle">
                                        <p:cTn dur="1" fill="hold" display="0" masterRel="nextClick" afterEffect="1"/>
                                        <p:tgtEl>
                                          <p:spTgt spid="41"/>
                                        </p:tgtEl>
                                        <p:attrNameLst>
                                          <p:attrName>ppt_c</p:attrName>
                                        </p:attrNameLst>
                                      </p:cBhvr>
                                      <p:to>
                                        <a:schemeClr val="bg1"/>
                                      </p:to>
                                    </p:animClr>
                                  </p:subTnLst>
                                </p:cTn>
                              </p:par>
                            </p:childTnLst>
                          </p:cTn>
                        </p:par>
                      </p:childTnLst>
                    </p:cTn>
                  </p:par>
                  <p:par>
                    <p:cTn id="27" fill="hold">
                      <p:stCondLst>
                        <p:cond delay="indefinite"/>
                      </p:stCondLst>
                      <p:childTnLst>
                        <p:par>
                          <p:cTn id="28" fill="hold">
                            <p:stCondLst>
                              <p:cond delay="0"/>
                            </p:stCondLst>
                            <p:childTnLst>
                              <p:par>
                                <p:cTn id="29" presetID="18" presetClass="entr" presetSubtype="3"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strips(upRight)">
                                      <p:cBhvr>
                                        <p:cTn id="31" dur="500"/>
                                        <p:tgtEl>
                                          <p:spTgt spid="11"/>
                                        </p:tgtEl>
                                      </p:cBhvr>
                                    </p:animEffect>
                                  </p:childTnLst>
                                </p:cTn>
                              </p:par>
                              <p:par>
                                <p:cTn id="32" presetID="9" presetClass="entr" presetSubtype="0" fill="hold" nodeType="with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dissolve">
                                      <p:cBhvr>
                                        <p:cTn id="34" dur="500"/>
                                        <p:tgtEl>
                                          <p:spTgt spid="42"/>
                                        </p:tgtEl>
                                      </p:cBhvr>
                                    </p:animEffect>
                                  </p:childTnLst>
                                  <p:subTnLst>
                                    <p:animClr clrSpc="rgb" dir="cw">
                                      <p:cBhvr override="childStyle">
                                        <p:cTn dur="1" fill="hold" display="0" masterRel="nextClick" afterEffect="1"/>
                                        <p:tgtEl>
                                          <p:spTgt spid="42"/>
                                        </p:tgtEl>
                                        <p:attrNameLst>
                                          <p:attrName>ppt_c</p:attrName>
                                        </p:attrNameLst>
                                      </p:cBhvr>
                                      <p:to>
                                        <a:schemeClr val="bg1"/>
                                      </p:to>
                                    </p:animClr>
                                  </p:subTnLst>
                                </p:cTn>
                              </p:par>
                            </p:childTnLst>
                          </p:cTn>
                        </p:par>
                      </p:childTnLst>
                    </p:cTn>
                  </p:par>
                  <p:par>
                    <p:cTn id="35" fill="hold">
                      <p:stCondLst>
                        <p:cond delay="indefinite"/>
                      </p:stCondLst>
                      <p:childTnLst>
                        <p:par>
                          <p:cTn id="36" fill="hold">
                            <p:stCondLst>
                              <p:cond delay="0"/>
                            </p:stCondLst>
                            <p:childTnLst>
                              <p:par>
                                <p:cTn id="37" presetID="18" presetClass="entr" presetSubtype="3"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strips(upRight)">
                                      <p:cBhvr>
                                        <p:cTn id="39" dur="500"/>
                                        <p:tgtEl>
                                          <p:spTgt spid="24"/>
                                        </p:tgtEl>
                                      </p:cBhvr>
                                    </p:animEffect>
                                  </p:childTnLst>
                                </p:cTn>
                              </p:par>
                              <p:par>
                                <p:cTn id="40" presetID="9" presetClass="entr" presetSubtype="0" fill="hold" nodeType="withEffect">
                                  <p:stCondLst>
                                    <p:cond delay="0"/>
                                  </p:stCondLst>
                                  <p:childTnLst>
                                    <p:set>
                                      <p:cBhvr>
                                        <p:cTn id="41" dur="1" fill="hold">
                                          <p:stCondLst>
                                            <p:cond delay="0"/>
                                          </p:stCondLst>
                                        </p:cTn>
                                        <p:tgtEl>
                                          <p:spTgt spid="43"/>
                                        </p:tgtEl>
                                        <p:attrNameLst>
                                          <p:attrName>style.visibility</p:attrName>
                                        </p:attrNameLst>
                                      </p:cBhvr>
                                      <p:to>
                                        <p:strVal val="visible"/>
                                      </p:to>
                                    </p:set>
                                    <p:animEffect transition="in" filter="dissolve">
                                      <p:cBhvr>
                                        <p:cTn id="42" dur="500"/>
                                        <p:tgtEl>
                                          <p:spTgt spid="43"/>
                                        </p:tgtEl>
                                      </p:cBhvr>
                                    </p:animEffect>
                                  </p:childTnLst>
                                  <p:subTnLst>
                                    <p:animClr clrSpc="rgb" dir="cw">
                                      <p:cBhvr override="childStyle">
                                        <p:cTn dur="1" fill="hold" display="0" masterRel="nextClick" afterEffect="1"/>
                                        <p:tgtEl>
                                          <p:spTgt spid="43"/>
                                        </p:tgtEl>
                                        <p:attrNameLst>
                                          <p:attrName>ppt_c</p:attrName>
                                        </p:attrNameLst>
                                      </p:cBhvr>
                                      <p:to>
                                        <a:schemeClr val="bg1"/>
                                      </p:to>
                                    </p:animClr>
                                  </p:subTnLst>
                                </p:cTn>
                              </p:par>
                            </p:childTnLst>
                          </p:cTn>
                        </p:par>
                      </p:childTnLst>
                    </p:cTn>
                  </p:par>
                  <p:par>
                    <p:cTn id="43" fill="hold">
                      <p:stCondLst>
                        <p:cond delay="indefinite"/>
                      </p:stCondLst>
                      <p:childTnLst>
                        <p:par>
                          <p:cTn id="44" fill="hold">
                            <p:stCondLst>
                              <p:cond delay="0"/>
                            </p:stCondLst>
                            <p:childTnLst>
                              <p:par>
                                <p:cTn id="45" presetID="18" presetClass="entr" presetSubtype="3" fill="hold" nodeType="click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strips(upRight)">
                                      <p:cBhvr>
                                        <p:cTn id="47" dur="500"/>
                                        <p:tgtEl>
                                          <p:spTgt spid="29"/>
                                        </p:tgtEl>
                                      </p:cBhvr>
                                    </p:animEffect>
                                  </p:childTnLst>
                                </p:cTn>
                              </p:par>
                              <p:par>
                                <p:cTn id="48" presetID="9" presetClass="entr" presetSubtype="0" fill="hold" nodeType="withEffect">
                                  <p:stCondLst>
                                    <p:cond delay="0"/>
                                  </p:stCondLst>
                                  <p:childTnLst>
                                    <p:set>
                                      <p:cBhvr>
                                        <p:cTn id="49" dur="1" fill="hold">
                                          <p:stCondLst>
                                            <p:cond delay="0"/>
                                          </p:stCondLst>
                                        </p:cTn>
                                        <p:tgtEl>
                                          <p:spTgt spid="44"/>
                                        </p:tgtEl>
                                        <p:attrNameLst>
                                          <p:attrName>style.visibility</p:attrName>
                                        </p:attrNameLst>
                                      </p:cBhvr>
                                      <p:to>
                                        <p:strVal val="visible"/>
                                      </p:to>
                                    </p:set>
                                    <p:animEffect transition="in" filter="dissolve">
                                      <p:cBhvr>
                                        <p:cTn id="50" dur="500"/>
                                        <p:tgtEl>
                                          <p:spTgt spid="44"/>
                                        </p:tgtEl>
                                      </p:cBhvr>
                                    </p:animEffect>
                                  </p:childTnLst>
                                  <p:subTnLst>
                                    <p:animClr clrSpc="rgb" dir="cw">
                                      <p:cBhvr override="childStyle">
                                        <p:cTn dur="1" fill="hold" display="0" masterRel="nextClick" afterEffect="1"/>
                                        <p:tgtEl>
                                          <p:spTgt spid="44"/>
                                        </p:tgtEl>
                                        <p:attrNameLst>
                                          <p:attrName>ppt_c</p:attrName>
                                        </p:attrNameLst>
                                      </p:cBhvr>
                                      <p:to>
                                        <a:schemeClr val="bg1"/>
                                      </p:to>
                                    </p:animClr>
                                  </p:subTnLst>
                                </p:cTn>
                              </p:par>
                            </p:childTnLst>
                          </p:cTn>
                        </p:par>
                      </p:childTnLst>
                    </p:cTn>
                  </p:par>
                  <p:par>
                    <p:cTn id="51" fill="hold">
                      <p:stCondLst>
                        <p:cond delay="indefinite"/>
                      </p:stCondLst>
                      <p:childTnLst>
                        <p:par>
                          <p:cTn id="52" fill="hold">
                            <p:stCondLst>
                              <p:cond delay="0"/>
                            </p:stCondLst>
                            <p:childTnLst>
                              <p:par>
                                <p:cTn id="53" presetID="18" presetClass="entr" presetSubtype="3"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strips(upRight)">
                                      <p:cBhvr>
                                        <p:cTn id="55" dur="500"/>
                                        <p:tgtEl>
                                          <p:spTgt spid="34"/>
                                        </p:tgtEl>
                                      </p:cBhvr>
                                    </p:animEffect>
                                  </p:childTnLst>
                                </p:cTn>
                              </p:par>
                              <p:par>
                                <p:cTn id="56" presetID="9" presetClass="entr" presetSubtype="0" fill="hold" nodeType="withEffect">
                                  <p:stCondLst>
                                    <p:cond delay="0"/>
                                  </p:stCondLst>
                                  <p:childTnLst>
                                    <p:set>
                                      <p:cBhvr>
                                        <p:cTn id="57" dur="1" fill="hold">
                                          <p:stCondLst>
                                            <p:cond delay="0"/>
                                          </p:stCondLst>
                                        </p:cTn>
                                        <p:tgtEl>
                                          <p:spTgt spid="45"/>
                                        </p:tgtEl>
                                        <p:attrNameLst>
                                          <p:attrName>style.visibility</p:attrName>
                                        </p:attrNameLst>
                                      </p:cBhvr>
                                      <p:to>
                                        <p:strVal val="visible"/>
                                      </p:to>
                                    </p:set>
                                    <p:animEffect transition="in" filter="dissolve">
                                      <p:cBhvr>
                                        <p:cTn id="58" dur="500"/>
                                        <p:tgtEl>
                                          <p:spTgt spid="45"/>
                                        </p:tgtEl>
                                      </p:cBhvr>
                                    </p:animEffect>
                                  </p:childTnLst>
                                  <p:subTnLst>
                                    <p:animClr clrSpc="rgb" dir="cw">
                                      <p:cBhvr override="childStyle">
                                        <p:cTn dur="1" fill="hold" display="0" masterRel="nextClick" afterEffect="1"/>
                                        <p:tgtEl>
                                          <p:spTgt spid="45"/>
                                        </p:tgtEl>
                                        <p:attrNameLst>
                                          <p:attrName>ppt_c</p:attrName>
                                        </p:attrNameLst>
                                      </p:cBhvr>
                                      <p:to>
                                        <a:schemeClr val="bg1"/>
                                      </p:to>
                                    </p:animClr>
                                  </p:subTnLst>
                                </p:cTn>
                              </p:par>
                            </p:childTnLst>
                          </p:cTn>
                        </p:par>
                      </p:childTnLst>
                    </p:cTn>
                  </p:par>
                  <p:par>
                    <p:cTn id="59" fill="hold">
                      <p:stCondLst>
                        <p:cond delay="indefinite"/>
                      </p:stCondLst>
                      <p:childTnLst>
                        <p:par>
                          <p:cTn id="60" fill="hold">
                            <p:stCondLst>
                              <p:cond delay="0"/>
                            </p:stCondLst>
                            <p:childTnLst>
                              <p:par>
                                <p:cTn id="61" presetID="18" presetClass="entr" presetSubtype="3" fill="hold" nodeType="click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strips(upRight)">
                                      <p:cBhvr>
                                        <p:cTn id="63"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供给原理</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39</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707272" cy="58169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课堂讨论题：</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下面哪种情况会改变陈年蚯蚓干的市场供给（供给曲线移动），哪种情况会改变其供给量（沿同一条供给曲线本身移动）。</a:t>
            </a:r>
          </a:p>
          <a:p>
            <a:pPr>
              <a:buFont typeface="Wingdings" pitchFamily="2" charset="2"/>
              <a:buChar char="l"/>
            </a:pPr>
            <a:r>
              <a:rPr lang="zh-CN" altLang="en-US" sz="2400" b="1" dirty="0">
                <a:solidFill>
                  <a:srgbClr val="0070C0"/>
                </a:solidFill>
              </a:rPr>
              <a:t>（</a:t>
            </a:r>
            <a:r>
              <a:rPr lang="en-US" altLang="zh-CN" sz="2400" b="1" dirty="0">
                <a:solidFill>
                  <a:srgbClr val="0070C0"/>
                </a:solidFill>
              </a:rPr>
              <a:t>1</a:t>
            </a:r>
            <a:r>
              <a:rPr lang="zh-CN" altLang="en-US" sz="2400" b="1" dirty="0">
                <a:solidFill>
                  <a:srgbClr val="0070C0"/>
                </a:solidFill>
              </a:rPr>
              <a:t>）蚯蚓养殖场的蚯蚓批发价下降。（生产成本）</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a:t>
            </a:r>
            <a:r>
              <a:rPr lang="en-US" altLang="zh-CN" sz="2400" b="1" dirty="0">
                <a:solidFill>
                  <a:srgbClr val="0070C0"/>
                </a:solidFill>
              </a:rPr>
              <a:t>2</a:t>
            </a:r>
            <a:r>
              <a:rPr lang="zh-CN" altLang="en-US" sz="2400" b="1" dirty="0">
                <a:solidFill>
                  <a:srgbClr val="0070C0"/>
                </a:solidFill>
              </a:rPr>
              <a:t>）研发出最新快速蚯蚓烘干技术。（生产技术）</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a:t>
            </a:r>
            <a:r>
              <a:rPr lang="en-US" altLang="zh-CN" sz="2400" b="1" dirty="0">
                <a:solidFill>
                  <a:srgbClr val="0070C0"/>
                </a:solidFill>
              </a:rPr>
              <a:t>3</a:t>
            </a:r>
            <a:r>
              <a:rPr lang="zh-CN" altLang="en-US" sz="2400" b="1" dirty="0">
                <a:solidFill>
                  <a:srgbClr val="0070C0"/>
                </a:solidFill>
              </a:rPr>
              <a:t>）榴莲蚯蚓干价格下跌。（相关商品价格下跌，食品加工厂在总产能不变情况下，就会把生产榴莲蚯蚓干的资源拿出来生产陈年蚯蚓干）</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a:t>
            </a:r>
            <a:r>
              <a:rPr lang="en-US" altLang="zh-CN" sz="2400" b="1" dirty="0">
                <a:solidFill>
                  <a:srgbClr val="0070C0"/>
                </a:solidFill>
              </a:rPr>
              <a:t>5</a:t>
            </a:r>
            <a:r>
              <a:rPr lang="zh-CN" altLang="en-US" sz="2400" b="1" dirty="0">
                <a:solidFill>
                  <a:srgbClr val="0070C0"/>
                </a:solidFill>
              </a:rPr>
              <a:t>）越来越多家庭也开始小规模生产</a:t>
            </a:r>
            <a:r>
              <a:rPr lang="zh-CN" altLang="en-US" sz="2400" b="1" dirty="0">
                <a:solidFill>
                  <a:srgbClr val="FF0000"/>
                </a:solidFill>
              </a:rPr>
              <a:t>手作</a:t>
            </a:r>
            <a:r>
              <a:rPr lang="zh-CN" altLang="en-US" sz="2400" b="1" dirty="0">
                <a:solidFill>
                  <a:srgbClr val="0070C0"/>
                </a:solidFill>
              </a:rPr>
              <a:t>陈年蚯蚓干。（生产者数量）</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a:t>
            </a:r>
            <a:r>
              <a:rPr lang="en-US" altLang="zh-CN" sz="2400" b="1" dirty="0">
                <a:solidFill>
                  <a:srgbClr val="0070C0"/>
                </a:solidFill>
              </a:rPr>
              <a:t>6</a:t>
            </a:r>
            <a:r>
              <a:rPr lang="zh-CN" altLang="en-US" sz="2400" b="1" dirty="0">
                <a:solidFill>
                  <a:srgbClr val="0070C0"/>
                </a:solidFill>
              </a:rPr>
              <a:t>）陈年蚯蚓干价格上涨。</a:t>
            </a:r>
            <a:endParaRPr lang="en-US" altLang="zh-CN" sz="24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资源的配置方式：自给自足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4</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711579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eaLnBrk="1" hangingPunct="1">
              <a:lnSpc>
                <a:spcPct val="120000"/>
              </a:lnSpc>
              <a:spcBef>
                <a:spcPct val="0"/>
              </a:spcBef>
              <a:buNone/>
            </a:pPr>
            <a:r>
              <a:rPr lang="zh-CN" altLang="en-US" sz="2800" b="1" dirty="0">
                <a:solidFill>
                  <a:srgbClr val="0070C0"/>
                </a:solidFill>
                <a:latin typeface="微软雅黑" panose="020B0503020204020204" pitchFamily="34" charset="-122"/>
                <a:ea typeface="微软雅黑" panose="020B0503020204020204" pitchFamily="34" charset="-122"/>
              </a:rPr>
              <a:t>如果你需要一件产品，如何获得它：</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r>
              <a:rPr lang="zh-CN" altLang="en-US" sz="2800" b="1" dirty="0">
                <a:solidFill>
                  <a:srgbClr val="0070C0"/>
                </a:solidFill>
                <a:latin typeface="微软雅黑" panose="020B0503020204020204" pitchFamily="34" charset="-122"/>
                <a:ea typeface="微软雅黑" panose="020B0503020204020204" pitchFamily="34" charset="-122"/>
              </a:rPr>
              <a:t>（</a:t>
            </a:r>
            <a:r>
              <a:rPr lang="en-US" altLang="zh-CN" sz="2800" b="1" dirty="0">
                <a:solidFill>
                  <a:srgbClr val="0070C0"/>
                </a:solidFill>
                <a:latin typeface="微软雅黑" panose="020B0503020204020204" pitchFamily="34" charset="-122"/>
                <a:ea typeface="微软雅黑" panose="020B0503020204020204" pitchFamily="34" charset="-122"/>
              </a:rPr>
              <a:t>1</a:t>
            </a:r>
            <a:r>
              <a:rPr lang="zh-CN" altLang="en-US" sz="2800" b="1" dirty="0">
                <a:solidFill>
                  <a:srgbClr val="0070C0"/>
                </a:solidFill>
                <a:latin typeface="微软雅黑" panose="020B0503020204020204" pitchFamily="34" charset="-122"/>
                <a:ea typeface="微软雅黑" panose="020B0503020204020204" pitchFamily="34" charset="-122"/>
              </a:rPr>
              <a:t>）自给自足，丰衣足食：自己生产，自己使用。</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r>
              <a:rPr lang="zh-CN" altLang="en-US" sz="2400" b="1" dirty="0">
                <a:solidFill>
                  <a:srgbClr val="0070C0"/>
                </a:solidFill>
                <a:latin typeface="微软雅黑" panose="020B0503020204020204" pitchFamily="34" charset="-122"/>
                <a:ea typeface="微软雅黑" panose="020B0503020204020204" pitchFamily="34" charset="-122"/>
              </a:rPr>
              <a:t>伦纳德</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里德的文章</a:t>
            </a:r>
            <a:r>
              <a:rPr lang="en-US" altLang="zh-CN" sz="2400" b="1" dirty="0">
                <a:solidFill>
                  <a:srgbClr val="0070C0"/>
                </a:solidFill>
                <a:latin typeface="微软雅黑" panose="020B0503020204020204" pitchFamily="34" charset="-122"/>
                <a:ea typeface="微软雅黑" panose="020B0503020204020204" pitchFamily="34" charset="-122"/>
              </a:rPr>
              <a:t>《I, Pencil》</a:t>
            </a:r>
            <a:r>
              <a:rPr lang="zh-CN" altLang="en-US" sz="2400" b="1" dirty="0">
                <a:solidFill>
                  <a:srgbClr val="0070C0"/>
                </a:solidFill>
                <a:latin typeface="微软雅黑" panose="020B0503020204020204" pitchFamily="34" charset="-122"/>
                <a:ea typeface="微软雅黑" panose="020B0503020204020204" pitchFamily="34" charset="-122"/>
              </a:rPr>
              <a:t>讲述：如何制造一支铅笔？</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r>
              <a:rPr lang="en-US" altLang="zh-CN" sz="2400" b="1" dirty="0">
                <a:solidFill>
                  <a:srgbClr val="0070C0"/>
                </a:solidFill>
                <a:latin typeface="微软雅黑" panose="020B0503020204020204" pitchFamily="34" charset="-122"/>
                <a:ea typeface="微软雅黑" panose="020B0503020204020204" pitchFamily="34" charset="-122"/>
              </a:rPr>
              <a:t>1.</a:t>
            </a:r>
            <a:r>
              <a:rPr lang="zh-CN" altLang="en-US" sz="2400" b="1" dirty="0">
                <a:solidFill>
                  <a:srgbClr val="0070C0"/>
                </a:solidFill>
                <a:latin typeface="微软雅黑" panose="020B0503020204020204" pitchFamily="34" charset="-122"/>
                <a:ea typeface="微软雅黑" panose="020B0503020204020204" pitchFamily="34" charset="-122"/>
              </a:rPr>
              <a:t>原料：笔杆</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雪松木；油漆</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合成树脂；</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r>
              <a:rPr lang="zh-CN" altLang="en-US" sz="2400" b="1" dirty="0">
                <a:solidFill>
                  <a:srgbClr val="0070C0"/>
                </a:solidFill>
                <a:latin typeface="微软雅黑" panose="020B0503020204020204" pitchFamily="34" charset="-122"/>
                <a:ea typeface="微软雅黑" panose="020B0503020204020204" pitchFamily="34" charset="-122"/>
              </a:rPr>
              <a:t>笔芯</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石墨、黏土、滑石粉；笔帽</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黄铜；</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r>
              <a:rPr lang="zh-CN" altLang="en-US" sz="2400" b="1" dirty="0">
                <a:solidFill>
                  <a:srgbClr val="0070C0"/>
                </a:solidFill>
                <a:latin typeface="微软雅黑" panose="020B0503020204020204" pitchFamily="34" charset="-122"/>
                <a:ea typeface="微软雅黑" panose="020B0503020204020204" pitchFamily="34" charset="-122"/>
              </a:rPr>
              <a:t>橡皮</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红色硫化镉。</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r>
              <a:rPr lang="en-US" altLang="zh-CN" sz="2400" b="1" dirty="0">
                <a:solidFill>
                  <a:srgbClr val="0070C0"/>
                </a:solidFill>
                <a:latin typeface="微软雅黑" panose="020B0503020204020204" pitchFamily="34" charset="-122"/>
                <a:ea typeface="微软雅黑" panose="020B0503020204020204" pitchFamily="34" charset="-122"/>
              </a:rPr>
              <a:t>2.</a:t>
            </a:r>
            <a:r>
              <a:rPr lang="zh-CN" altLang="en-US" sz="2400" b="1" dirty="0">
                <a:solidFill>
                  <a:srgbClr val="0070C0"/>
                </a:solidFill>
                <a:latin typeface="微软雅黑" panose="020B0503020204020204" pitchFamily="34" charset="-122"/>
                <a:ea typeface="微软雅黑" panose="020B0503020204020204" pitchFamily="34" charset="-122"/>
              </a:rPr>
              <a:t>制造工艺：笔芯</a:t>
            </a:r>
            <a:r>
              <a:rPr lang="en-US" altLang="zh-CN" sz="2400" b="1" dirty="0">
                <a:solidFill>
                  <a:srgbClr val="0070C0"/>
                </a:solidFill>
                <a:latin typeface="微软雅黑" panose="020B0503020204020204" pitchFamily="34" charset="-122"/>
                <a:ea typeface="微软雅黑" panose="020B0503020204020204" pitchFamily="34" charset="-122"/>
              </a:rPr>
              <a:t>——</a:t>
            </a:r>
            <a:r>
              <a:rPr lang="zh-CN" altLang="en-US" sz="2400" b="1" dirty="0">
                <a:solidFill>
                  <a:srgbClr val="0070C0"/>
                </a:solidFill>
                <a:latin typeface="微软雅黑" panose="020B0503020204020204" pitchFamily="34" charset="-122"/>
                <a:ea typeface="微软雅黑" panose="020B0503020204020204" pitchFamily="34" charset="-122"/>
              </a:rPr>
              <a:t>石墨和黏土混合好比例，</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r>
              <a:rPr lang="zh-CN" altLang="en-US" sz="2400" b="1" dirty="0">
                <a:solidFill>
                  <a:srgbClr val="0070C0"/>
                </a:solidFill>
                <a:latin typeface="微软雅黑" panose="020B0503020204020204" pitchFamily="34" charset="-122"/>
                <a:ea typeface="微软雅黑" panose="020B0503020204020204" pitchFamily="34" charset="-122"/>
              </a:rPr>
              <a:t>通过压芯机挤出，加热干燥，高温焙烧，油浸处理</a:t>
            </a:r>
            <a:r>
              <a:rPr lang="en-US" altLang="zh-CN" sz="2400" b="1" dirty="0">
                <a:solidFill>
                  <a:srgbClr val="0070C0"/>
                </a:solidFill>
                <a:latin typeface="微软雅黑" panose="020B0503020204020204" pitchFamily="34" charset="-122"/>
                <a:ea typeface="微软雅黑" panose="020B0503020204020204" pitchFamily="34" charset="-122"/>
              </a:rPr>
              <a:t>……</a:t>
            </a:r>
          </a:p>
          <a:p>
            <a:pPr marL="0" indent="0" eaLnBrk="1" hangingPunct="1">
              <a:lnSpc>
                <a:spcPct val="120000"/>
              </a:lnSpc>
              <a:spcBef>
                <a:spcPts val="1200"/>
              </a:spcBef>
              <a:buNone/>
            </a:pPr>
            <a:r>
              <a:rPr lang="zh-CN" altLang="en-US" sz="2400" b="1" dirty="0">
                <a:solidFill>
                  <a:srgbClr val="FF0000"/>
                </a:solidFill>
                <a:latin typeface="微软雅黑" panose="020B0503020204020204" pitchFamily="34" charset="-122"/>
                <a:ea typeface="微软雅黑" panose="020B0503020204020204" pitchFamily="34" charset="-122"/>
              </a:rPr>
              <a:t>思考题：一个人可以完全自给自足生产一只大家英语考试涂答题卡时常用的铅笔吗？你觉得需要多少人才能生产出它？</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en-US" altLang="zh-CN" sz="28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en-US" altLang="zh-CN" sz="32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en-US" altLang="zh-CN" sz="32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en-US" altLang="zh-CN" sz="3200" b="1" dirty="0">
              <a:solidFill>
                <a:srgbClr val="0070C0"/>
              </a:solidFill>
              <a:latin typeface="微软雅黑" panose="020B0503020204020204" pitchFamily="34" charset="-122"/>
              <a:ea typeface="微软雅黑" panose="020B0503020204020204" pitchFamily="34" charset="-122"/>
            </a:endParaRPr>
          </a:p>
        </p:txBody>
      </p:sp>
      <p:pic>
        <p:nvPicPr>
          <p:cNvPr id="54274" name="Picture 2" descr="https://timgsa.baidu.com/timg?image&amp;quality=80&amp;size=b9999_10000&amp;sec=1552237538064&amp;di=7058edb8f8018d323f8e4bcfa32c2a05&amp;imgtype=0&amp;src=http%3A%2F%2Fimgsrc.baidu.com%2Fimage%2Fc0%253Dshijue1%252C0%252C0%252C294%252C40%2Fsign%3D8001c733cc5c10383073c681da78f966%2F5243fbf2b2119313d92f38996f380cd791238daf.jpg"/>
          <p:cNvPicPr>
            <a:picLocks noChangeAspect="1" noChangeArrowheads="1"/>
          </p:cNvPicPr>
          <p:nvPr/>
        </p:nvPicPr>
        <p:blipFill>
          <a:blip r:embed="rId2" cstate="print"/>
          <a:srcRect b="4821"/>
          <a:stretch>
            <a:fillRect/>
          </a:stretch>
        </p:blipFill>
        <p:spPr bwMode="auto">
          <a:xfrm>
            <a:off x="6687404" y="2879678"/>
            <a:ext cx="2456596" cy="1751683"/>
          </a:xfrm>
          <a:prstGeom prst="rect">
            <a:avLst/>
          </a:prstGeom>
          <a:noFill/>
        </p:spPr>
      </p:pic>
    </p:spTree>
  </p:cSld>
  <p:clrMapOvr>
    <a:masterClrMapping/>
  </p:clrMapOvr>
  <p:transition>
    <p:cover dir="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86603" y="2526920"/>
            <a:ext cx="8557146" cy="835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4.</a:t>
            </a:r>
            <a:r>
              <a:rPr lang="zh-CN" altLang="en-US" sz="4400" b="1" dirty="0">
                <a:solidFill>
                  <a:srgbClr val="0070C0"/>
                </a:solidFill>
                <a:latin typeface="微软雅黑" panose="020B0503020204020204" pitchFamily="34" charset="-122"/>
                <a:ea typeface="微软雅黑" panose="020B0503020204020204" pitchFamily="34" charset="-122"/>
              </a:rPr>
              <a:t>均衡形成</a:t>
            </a:r>
            <a:endParaRPr lang="en-US" altLang="zh-CN" sz="4400" b="1" dirty="0">
              <a:solidFill>
                <a:srgbClr val="0070C0"/>
              </a:solidFill>
              <a:latin typeface="微软雅黑" panose="020B0503020204020204" pitchFamily="34" charset="-122"/>
              <a:ea typeface="微软雅黑" panose="020B0503020204020204" pitchFamily="34" charset="-122"/>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pPr marL="0" indent="0" algn="ctr">
                <a:spcBef>
                  <a:spcPct val="0"/>
                </a:spcBef>
                <a:buNone/>
              </a:pPr>
              <a:t>40</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均衡形成</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41</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687572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latin typeface="宋体" charset="-122"/>
              </a:rPr>
              <a:t>均衡一词来源于牛顿力学，是指经济事物中有关的变量在一定条件的相互作用下所达到的一种</a:t>
            </a:r>
            <a:r>
              <a:rPr lang="zh-CN" altLang="en-US" sz="2800" b="1" dirty="0">
                <a:solidFill>
                  <a:srgbClr val="FF0000"/>
                </a:solidFill>
                <a:latin typeface="宋体" charset="-122"/>
              </a:rPr>
              <a:t>相对静止</a:t>
            </a:r>
            <a:r>
              <a:rPr lang="zh-CN" altLang="en-US" sz="2800" b="1" dirty="0">
                <a:latin typeface="宋体" charset="-122"/>
              </a:rPr>
              <a:t>的状态。</a:t>
            </a:r>
            <a:endParaRPr lang="en-US" altLang="zh-CN" sz="2800" b="1" dirty="0">
              <a:latin typeface="宋体" charset="-122"/>
            </a:endParaRPr>
          </a:p>
          <a:p>
            <a:pPr>
              <a:buFont typeface="Wingdings" pitchFamily="2" charset="2"/>
              <a:buChar char="l"/>
            </a:pPr>
            <a:r>
              <a:rPr lang="zh-CN" altLang="en-US" sz="2800" b="1" dirty="0">
                <a:solidFill>
                  <a:srgbClr val="FF0000"/>
                </a:solidFill>
                <a:latin typeface="宋体" charset="-122"/>
              </a:rPr>
              <a:t>除了多读历史书籍（形成经济学思维），还推荐大家多读物理书籍（会用经济学方法）。</a:t>
            </a:r>
          </a:p>
          <a:p>
            <a:pPr>
              <a:buFont typeface="Wingdings" pitchFamily="2" charset="2"/>
              <a:buChar char="l"/>
            </a:pPr>
            <a:r>
              <a:rPr lang="zh-CN" altLang="en-US" sz="2800" b="1" dirty="0">
                <a:latin typeface="宋体" charset="-122"/>
              </a:rPr>
              <a:t>一种商品的</a:t>
            </a:r>
            <a:r>
              <a:rPr lang="zh-CN" altLang="en-US" sz="2800" b="1" dirty="0">
                <a:solidFill>
                  <a:srgbClr val="FF0000"/>
                </a:solidFill>
                <a:latin typeface="宋体" charset="-122"/>
              </a:rPr>
              <a:t>均衡价格</a:t>
            </a:r>
            <a:r>
              <a:rPr lang="zh-CN" altLang="en-US" sz="2800" b="1" dirty="0">
                <a:latin typeface="宋体" charset="-122"/>
              </a:rPr>
              <a:t>是指该种商品的市场需求量和市场供给量相等时的价格。</a:t>
            </a:r>
            <a:endParaRPr lang="en-US" altLang="zh-CN" sz="2800" b="1" dirty="0">
              <a:latin typeface="宋体" charset="-122"/>
            </a:endParaRPr>
          </a:p>
          <a:p>
            <a:pPr>
              <a:buFont typeface="Wingdings" pitchFamily="2" charset="2"/>
              <a:buChar char="l"/>
            </a:pPr>
            <a:r>
              <a:rPr lang="zh-CN" altLang="en-US" sz="2800" b="1" dirty="0">
                <a:latin typeface="宋体" charset="-122"/>
              </a:rPr>
              <a:t>在均衡价格水平下相等的供求数量称为</a:t>
            </a:r>
            <a:r>
              <a:rPr lang="zh-CN" altLang="en-US" sz="2800" b="1" dirty="0">
                <a:solidFill>
                  <a:srgbClr val="FF0000"/>
                </a:solidFill>
                <a:latin typeface="宋体" charset="-122"/>
              </a:rPr>
              <a:t>均衡数量</a:t>
            </a:r>
            <a:r>
              <a:rPr lang="zh-CN" altLang="en-US" sz="2800" b="1" dirty="0">
                <a:latin typeface="宋体" charset="-122"/>
              </a:rPr>
              <a:t>。</a:t>
            </a:r>
            <a:endParaRPr lang="en-US" altLang="zh-CN" sz="2800" b="1" dirty="0">
              <a:latin typeface="宋体" charset="-122"/>
            </a:endParaRPr>
          </a:p>
          <a:p>
            <a:pPr>
              <a:buFont typeface="Wingdings" pitchFamily="2" charset="2"/>
              <a:buChar char="l"/>
            </a:pPr>
            <a:r>
              <a:rPr lang="zh-CN" altLang="en-US" sz="2800" b="1" dirty="0">
                <a:latin typeface="宋体" charset="-122"/>
              </a:rPr>
              <a:t>从几何意义上说，一种商品市场的均衡出现在该商品的市场需求曲线和市场供给曲线相交的交点上，该交点被称为</a:t>
            </a:r>
            <a:r>
              <a:rPr lang="zh-CN" altLang="en-US" sz="2800" b="1" dirty="0">
                <a:solidFill>
                  <a:srgbClr val="FF0000"/>
                </a:solidFill>
                <a:latin typeface="宋体" charset="-122"/>
              </a:rPr>
              <a:t>均衡点</a:t>
            </a:r>
            <a:r>
              <a:rPr lang="zh-CN" altLang="en-US" sz="2800" b="1" dirty="0">
                <a:latin typeface="宋体" charset="-122"/>
              </a:rPr>
              <a:t>。</a:t>
            </a: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均衡形成</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42</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325627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latin typeface="宋体" charset="-122"/>
              </a:rPr>
              <a:t>均衡价格的决定：图中</a:t>
            </a:r>
            <a:r>
              <a:rPr lang="en-US" altLang="zh-CN" sz="2800" b="1" dirty="0">
                <a:latin typeface="宋体" charset="-122"/>
              </a:rPr>
              <a:t>E</a:t>
            </a:r>
            <a:r>
              <a:rPr lang="zh-CN" altLang="en-US" sz="2800" b="1" dirty="0">
                <a:latin typeface="宋体" charset="-122"/>
              </a:rPr>
              <a:t>点</a:t>
            </a:r>
            <a:r>
              <a:rPr lang="en-US" altLang="zh-CN" sz="2800" b="1" dirty="0">
                <a:latin typeface="宋体" charset="-122"/>
              </a:rPr>
              <a:t>,P=4</a:t>
            </a:r>
            <a:r>
              <a:rPr lang="zh-CN" altLang="en-US" sz="2800" b="1" dirty="0">
                <a:latin typeface="宋体" charset="-122"/>
              </a:rPr>
              <a:t>，</a:t>
            </a:r>
            <a:r>
              <a:rPr lang="en-US" altLang="zh-CN" sz="2800" b="1" dirty="0">
                <a:latin typeface="宋体" charset="-122"/>
              </a:rPr>
              <a:t>Q=400</a:t>
            </a:r>
            <a:r>
              <a:rPr lang="zh-CN" altLang="en-US" sz="2800" b="1" dirty="0">
                <a:latin typeface="宋体" charset="-122"/>
              </a:rPr>
              <a:t>。</a:t>
            </a:r>
            <a:endParaRPr lang="en-US" altLang="zh-CN" sz="2800" b="1" dirty="0">
              <a:latin typeface="宋体" charset="-122"/>
            </a:endParaRPr>
          </a:p>
          <a:p>
            <a:pPr>
              <a:buFont typeface="Wingdings" pitchFamily="2" charset="2"/>
              <a:buChar char="l"/>
            </a:pPr>
            <a:r>
              <a:rPr lang="zh-CN" altLang="en-US" sz="2800" b="1" dirty="0">
                <a:latin typeface="宋体" charset="-122"/>
              </a:rPr>
              <a:t>过剩：当</a:t>
            </a:r>
            <a:r>
              <a:rPr lang="en-US" altLang="zh-CN" sz="2800" b="1" dirty="0">
                <a:latin typeface="宋体" charset="-122"/>
              </a:rPr>
              <a:t>P=6</a:t>
            </a:r>
            <a:r>
              <a:rPr lang="zh-CN" altLang="en-US" sz="2800" b="1" dirty="0">
                <a:latin typeface="宋体" charset="-122"/>
              </a:rPr>
              <a:t>时，供给为</a:t>
            </a:r>
            <a:r>
              <a:rPr lang="en-US" altLang="zh-CN" sz="2800" b="1" dirty="0">
                <a:latin typeface="宋体" charset="-122"/>
              </a:rPr>
              <a:t>800</a:t>
            </a:r>
            <a:r>
              <a:rPr lang="zh-CN" altLang="en-US" sz="2800" b="1" dirty="0">
                <a:latin typeface="宋体" charset="-122"/>
              </a:rPr>
              <a:t>，需求只有</a:t>
            </a:r>
            <a:r>
              <a:rPr lang="en-US" altLang="zh-CN" sz="2800" b="1" dirty="0">
                <a:latin typeface="宋体" charset="-122"/>
              </a:rPr>
              <a:t>200</a:t>
            </a:r>
            <a:r>
              <a:rPr lang="zh-CN" altLang="en-US" sz="2800" b="1" dirty="0">
                <a:latin typeface="宋体" charset="-122"/>
              </a:rPr>
              <a:t>。</a:t>
            </a:r>
            <a:endParaRPr lang="en-US" altLang="zh-CN" sz="2800" b="1" dirty="0">
              <a:latin typeface="宋体" charset="-122"/>
            </a:endParaRPr>
          </a:p>
          <a:p>
            <a:pPr>
              <a:buFont typeface="Wingdings" pitchFamily="2" charset="2"/>
              <a:buChar char="l"/>
            </a:pPr>
            <a:r>
              <a:rPr lang="zh-CN" altLang="en-US" sz="2800" b="1" dirty="0">
                <a:latin typeface="宋体" charset="-122"/>
              </a:rPr>
              <a:t>短缺：当</a:t>
            </a:r>
            <a:r>
              <a:rPr lang="en-US" altLang="zh-CN" sz="2800" b="1" dirty="0">
                <a:latin typeface="宋体" charset="-122"/>
              </a:rPr>
              <a:t>P=3</a:t>
            </a:r>
            <a:r>
              <a:rPr lang="zh-CN" altLang="en-US" sz="2800" b="1" dirty="0">
                <a:latin typeface="宋体" charset="-122"/>
              </a:rPr>
              <a:t>时，供给为</a:t>
            </a:r>
            <a:r>
              <a:rPr lang="en-US" altLang="zh-CN" sz="2800" b="1" dirty="0">
                <a:latin typeface="宋体" charset="-122"/>
              </a:rPr>
              <a:t>200</a:t>
            </a:r>
            <a:r>
              <a:rPr lang="zh-CN" altLang="en-US" sz="2800" b="1" dirty="0">
                <a:latin typeface="宋体" charset="-122"/>
              </a:rPr>
              <a:t>，需求达到</a:t>
            </a:r>
            <a:r>
              <a:rPr lang="en-US" altLang="zh-CN" sz="2800" b="1" dirty="0">
                <a:latin typeface="宋体" charset="-122"/>
              </a:rPr>
              <a:t>500</a:t>
            </a:r>
            <a:r>
              <a:rPr lang="zh-CN" altLang="en-US" sz="2800" b="1" dirty="0">
                <a:latin typeface="宋体" charset="-122"/>
              </a:rPr>
              <a:t>。</a:t>
            </a:r>
            <a:endParaRPr lang="en-US" altLang="zh-CN" sz="2800" b="1" dirty="0">
              <a:latin typeface="宋体" charset="-122"/>
            </a:endParaRPr>
          </a:p>
          <a:p>
            <a:pPr>
              <a:buFont typeface="Wingdings" pitchFamily="2" charset="2"/>
              <a:buChar char="l"/>
            </a:pP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pic>
        <p:nvPicPr>
          <p:cNvPr id="5" name="内容占位符 6" descr="t24.tif"/>
          <p:cNvPicPr>
            <a:picLocks noChangeAspect="1"/>
          </p:cNvPicPr>
          <p:nvPr/>
        </p:nvPicPr>
        <p:blipFill>
          <a:blip r:embed="rId2" cstate="print"/>
          <a:srcRect/>
          <a:stretch>
            <a:fillRect/>
          </a:stretch>
        </p:blipFill>
        <p:spPr>
          <a:xfrm>
            <a:off x="682387" y="3057099"/>
            <a:ext cx="7774571" cy="3800901"/>
          </a:xfrm>
          <a:prstGeom prst="rect">
            <a:avLst/>
          </a:prstGeom>
        </p:spPr>
      </p:pic>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均衡形成</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43</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661719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latin typeface="宋体" charset="-122"/>
              </a:rPr>
              <a:t>如何通过价格调节，引导供求重新均衡</a:t>
            </a:r>
            <a:endParaRPr lang="en-US" altLang="zh-CN" sz="2800" b="1" dirty="0">
              <a:latin typeface="宋体" charset="-122"/>
            </a:endParaRPr>
          </a:p>
          <a:p>
            <a:pPr>
              <a:buFont typeface="Wingdings" pitchFamily="2" charset="2"/>
              <a:buChar char="l"/>
            </a:pPr>
            <a:r>
              <a:rPr lang="zh-CN" altLang="en-US" sz="2800" b="1" dirty="0">
                <a:solidFill>
                  <a:srgbClr val="0070C0"/>
                </a:solidFill>
                <a:latin typeface="宋体" charset="-122"/>
              </a:rPr>
              <a:t>（</a:t>
            </a:r>
            <a:r>
              <a:rPr lang="en-US" altLang="zh-CN" sz="2800" b="1" dirty="0">
                <a:solidFill>
                  <a:srgbClr val="0070C0"/>
                </a:solidFill>
                <a:latin typeface="宋体" charset="-122"/>
              </a:rPr>
              <a:t>1</a:t>
            </a:r>
            <a:r>
              <a:rPr lang="zh-CN" altLang="en-US" sz="2800" b="1" dirty="0">
                <a:solidFill>
                  <a:srgbClr val="0070C0"/>
                </a:solidFill>
                <a:latin typeface="宋体" charset="-122"/>
              </a:rPr>
              <a:t>）</a:t>
            </a:r>
            <a:r>
              <a:rPr lang="zh-CN" altLang="en-US" sz="2800" b="1" dirty="0">
                <a:solidFill>
                  <a:srgbClr val="FF0000"/>
                </a:solidFill>
                <a:latin typeface="宋体" charset="-122"/>
              </a:rPr>
              <a:t>过剩</a:t>
            </a:r>
            <a:r>
              <a:rPr lang="zh-CN" altLang="en-US" sz="2800" b="1" dirty="0">
                <a:solidFill>
                  <a:srgbClr val="0070C0"/>
                </a:solidFill>
                <a:latin typeface="宋体" charset="-122"/>
              </a:rPr>
              <a:t>：</a:t>
            </a:r>
            <a:r>
              <a:rPr lang="zh-CN" altLang="en-US" sz="2800" b="1" dirty="0">
                <a:latin typeface="宋体" charset="-122"/>
              </a:rPr>
              <a:t>当市场的实际价格</a:t>
            </a:r>
            <a:r>
              <a:rPr lang="zh-CN" altLang="en-US" sz="2800" b="1" dirty="0">
                <a:solidFill>
                  <a:srgbClr val="FF0000"/>
                </a:solidFill>
                <a:latin typeface="宋体" charset="-122"/>
              </a:rPr>
              <a:t>高于</a:t>
            </a:r>
            <a:r>
              <a:rPr lang="zh-CN" altLang="en-US" sz="2800" b="1" dirty="0">
                <a:latin typeface="宋体" charset="-122"/>
              </a:rPr>
              <a:t>均衡价格时，出现供给量大于需求量的状况，一方面会使需求者压低价格来购买商品，另一方面，又会使供给者减少商品的供给量。这样，该商品的价格必然下降，一直降到均衡价格的水平。</a:t>
            </a:r>
            <a:endParaRPr lang="en-US" altLang="zh-CN" sz="2800" b="1" dirty="0">
              <a:latin typeface="宋体" charset="-122"/>
            </a:endParaRPr>
          </a:p>
          <a:p>
            <a:pPr>
              <a:buFont typeface="Wingdings" pitchFamily="2" charset="2"/>
              <a:buChar char="l"/>
            </a:pPr>
            <a:r>
              <a:rPr lang="zh-CN" altLang="en-US" sz="2800" b="1" dirty="0">
                <a:latin typeface="宋体" charset="-122"/>
              </a:rPr>
              <a:t>（</a:t>
            </a:r>
            <a:r>
              <a:rPr lang="en-US" altLang="zh-CN" sz="2800" b="1" dirty="0">
                <a:latin typeface="宋体" charset="-122"/>
              </a:rPr>
              <a:t>2</a:t>
            </a:r>
            <a:r>
              <a:rPr lang="zh-CN" altLang="en-US" sz="2800" b="1" dirty="0">
                <a:latin typeface="宋体" charset="-122"/>
              </a:rPr>
              <a:t>）</a:t>
            </a:r>
            <a:r>
              <a:rPr lang="zh-CN" altLang="en-US" sz="2800" b="1" dirty="0">
                <a:solidFill>
                  <a:srgbClr val="FF0000"/>
                </a:solidFill>
                <a:latin typeface="宋体" charset="-122"/>
              </a:rPr>
              <a:t>短缺</a:t>
            </a:r>
            <a:r>
              <a:rPr lang="zh-CN" altLang="en-US" sz="2800" b="1" dirty="0">
                <a:latin typeface="宋体" charset="-122"/>
              </a:rPr>
              <a:t>：当市场的实际价格</a:t>
            </a:r>
            <a:r>
              <a:rPr lang="zh-CN" altLang="en-US" sz="2800" b="1" dirty="0">
                <a:solidFill>
                  <a:srgbClr val="FF0000"/>
                </a:solidFill>
                <a:latin typeface="宋体" charset="-122"/>
              </a:rPr>
              <a:t>低于</a:t>
            </a:r>
            <a:r>
              <a:rPr lang="zh-CN" altLang="en-US" sz="2800" b="1" dirty="0">
                <a:latin typeface="宋体" charset="-122"/>
              </a:rPr>
              <a:t>均衡价格时，出现需求量大于供给量的商品短缺或超额需求的市场状况，一方面，迫使需求者提高价格来得到他要购买的商品量，另一方面，又使供给者增加商品的供给量。这样，该商品的价格必然上升，直到均衡价格的水平。</a:t>
            </a: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蛛网模型</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44</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TextBox 4"/>
          <p:cNvSpPr txBox="1"/>
          <p:nvPr/>
        </p:nvSpPr>
        <p:spPr>
          <a:xfrm>
            <a:off x="343469" y="1000647"/>
            <a:ext cx="8557146" cy="421653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蛛网模型：农业生产如何受市场价格的动态影响</a:t>
            </a:r>
            <a:endParaRPr lang="en-US" altLang="zh-CN" sz="2800" b="1" dirty="0">
              <a:solidFill>
                <a:srgbClr val="0070C0"/>
              </a:solidFill>
            </a:endParaRPr>
          </a:p>
          <a:p>
            <a:pPr>
              <a:buFont typeface="Wingdings" pitchFamily="2" charset="2"/>
              <a:buChar char="l"/>
            </a:pPr>
            <a:r>
              <a:rPr lang="zh-CN" altLang="en-US" sz="2400" b="1" dirty="0">
                <a:solidFill>
                  <a:srgbClr val="0070C0"/>
                </a:solidFill>
              </a:rPr>
              <a:t>在美国，</a:t>
            </a:r>
            <a:r>
              <a:rPr lang="en-US" altLang="zh-CN" sz="2400" b="1" dirty="0">
                <a:solidFill>
                  <a:srgbClr val="0070C0"/>
                </a:solidFill>
              </a:rPr>
              <a:t>1972</a:t>
            </a:r>
            <a:r>
              <a:rPr lang="zh-CN" altLang="en-US" sz="2400" b="1" dirty="0">
                <a:solidFill>
                  <a:srgbClr val="0070C0"/>
                </a:solidFill>
              </a:rPr>
              <a:t>年由于暴风雨和恶劣的气候，土豆产量大幅下降至</a:t>
            </a:r>
            <a:r>
              <a:rPr lang="en-US" altLang="zh-CN" sz="2400" b="1" dirty="0">
                <a:solidFill>
                  <a:srgbClr val="0070C0"/>
                </a:solidFill>
              </a:rPr>
              <a:t>Q1</a:t>
            </a:r>
            <a:r>
              <a:rPr lang="zh-CN" altLang="en-US" sz="2400" b="1" dirty="0">
                <a:solidFill>
                  <a:srgbClr val="0070C0"/>
                </a:solidFill>
              </a:rPr>
              <a:t>，从而导致土豆价格上涨。</a:t>
            </a:r>
            <a:r>
              <a:rPr lang="en-US" altLang="zh-CN" sz="2400" b="1" dirty="0">
                <a:solidFill>
                  <a:srgbClr val="FF0000"/>
                </a:solidFill>
              </a:rPr>
              <a:t>——</a:t>
            </a:r>
            <a:r>
              <a:rPr lang="zh-CN" altLang="en-US" sz="2400" b="1" dirty="0">
                <a:solidFill>
                  <a:srgbClr val="FF0000"/>
                </a:solidFill>
              </a:rPr>
              <a:t>短缺</a:t>
            </a:r>
            <a:endParaRPr lang="en-US" altLang="zh-CN" sz="2400" b="1" dirty="0">
              <a:solidFill>
                <a:srgbClr val="FF0000"/>
              </a:solidFill>
            </a:endParaRPr>
          </a:p>
          <a:p>
            <a:pPr>
              <a:buFont typeface="Wingdings" pitchFamily="2" charset="2"/>
              <a:buChar char="l"/>
            </a:pPr>
            <a:r>
              <a:rPr lang="zh-CN" altLang="en-US" sz="2400" b="1" dirty="0">
                <a:solidFill>
                  <a:srgbClr val="0070C0"/>
                </a:solidFill>
              </a:rPr>
              <a:t>随着土豆的价格上涨，农场主便扩大土豆的种植面积，使土豆产量在</a:t>
            </a:r>
            <a:r>
              <a:rPr lang="en-US" altLang="zh-CN" sz="2400" b="1" dirty="0">
                <a:solidFill>
                  <a:srgbClr val="0070C0"/>
                </a:solidFill>
              </a:rPr>
              <a:t>1974</a:t>
            </a:r>
            <a:r>
              <a:rPr lang="zh-CN" altLang="en-US" sz="2400" b="1" dirty="0">
                <a:solidFill>
                  <a:srgbClr val="0070C0"/>
                </a:solidFill>
              </a:rPr>
              <a:t>年达到历史最高水平</a:t>
            </a:r>
            <a:r>
              <a:rPr lang="en-US" altLang="zh-CN" sz="2400" b="1" dirty="0">
                <a:solidFill>
                  <a:srgbClr val="0070C0"/>
                </a:solidFill>
              </a:rPr>
              <a:t>Q2</a:t>
            </a:r>
            <a:r>
              <a:rPr lang="zh-CN" altLang="en-US" sz="2400" b="1" dirty="0">
                <a:solidFill>
                  <a:srgbClr val="0070C0"/>
                </a:solidFill>
              </a:rPr>
              <a:t>，这又导致</a:t>
            </a:r>
            <a:r>
              <a:rPr lang="en-US" altLang="zh-CN" sz="2400" b="1" dirty="0">
                <a:solidFill>
                  <a:srgbClr val="0070C0"/>
                </a:solidFill>
              </a:rPr>
              <a:t>1</a:t>
            </a:r>
            <a:r>
              <a:rPr lang="zh-CN" altLang="en-US" sz="2400" b="1" dirty="0">
                <a:solidFill>
                  <a:srgbClr val="0070C0"/>
                </a:solidFill>
              </a:rPr>
              <a:t>磅土豆价格从</a:t>
            </a:r>
            <a:r>
              <a:rPr lang="en-US" altLang="zh-CN" sz="2400" b="1" dirty="0">
                <a:solidFill>
                  <a:srgbClr val="0070C0"/>
                </a:solidFill>
              </a:rPr>
              <a:t>1974</a:t>
            </a:r>
            <a:r>
              <a:rPr lang="zh-CN" altLang="en-US" sz="2400" b="1" dirty="0">
                <a:solidFill>
                  <a:srgbClr val="0070C0"/>
                </a:solidFill>
              </a:rPr>
              <a:t>年的</a:t>
            </a:r>
            <a:r>
              <a:rPr lang="en-US" altLang="zh-CN" sz="2400" b="1" dirty="0">
                <a:solidFill>
                  <a:srgbClr val="0070C0"/>
                </a:solidFill>
              </a:rPr>
              <a:t>13</a:t>
            </a:r>
            <a:r>
              <a:rPr lang="zh-CN" altLang="en-US" sz="2400" b="1" dirty="0">
                <a:solidFill>
                  <a:srgbClr val="0070C0"/>
                </a:solidFill>
              </a:rPr>
              <a:t>美分</a:t>
            </a:r>
            <a:r>
              <a:rPr lang="en-US" altLang="zh-CN" sz="2400" b="1" dirty="0">
                <a:solidFill>
                  <a:srgbClr val="0070C0"/>
                </a:solidFill>
              </a:rPr>
              <a:t>P1</a:t>
            </a:r>
            <a:r>
              <a:rPr lang="zh-CN" altLang="en-US" sz="2400" b="1" dirty="0">
                <a:solidFill>
                  <a:srgbClr val="0070C0"/>
                </a:solidFill>
              </a:rPr>
              <a:t>降为</a:t>
            </a:r>
            <a:r>
              <a:rPr lang="en-US" altLang="zh-CN" sz="2400" b="1" dirty="0">
                <a:solidFill>
                  <a:srgbClr val="0070C0"/>
                </a:solidFill>
              </a:rPr>
              <a:t>1975</a:t>
            </a:r>
            <a:r>
              <a:rPr lang="zh-CN" altLang="en-US" sz="2400" b="1" dirty="0">
                <a:solidFill>
                  <a:srgbClr val="0070C0"/>
                </a:solidFill>
              </a:rPr>
              <a:t>年的</a:t>
            </a:r>
            <a:r>
              <a:rPr lang="en-US" altLang="zh-CN" sz="2400" b="1" dirty="0">
                <a:solidFill>
                  <a:srgbClr val="0070C0"/>
                </a:solidFill>
              </a:rPr>
              <a:t>2</a:t>
            </a:r>
            <a:r>
              <a:rPr lang="zh-CN" altLang="en-US" sz="2400" b="1" dirty="0">
                <a:solidFill>
                  <a:srgbClr val="0070C0"/>
                </a:solidFill>
              </a:rPr>
              <a:t>美分</a:t>
            </a:r>
            <a:r>
              <a:rPr lang="en-US" altLang="zh-CN" sz="2400" b="1" dirty="0">
                <a:solidFill>
                  <a:srgbClr val="0070C0"/>
                </a:solidFill>
              </a:rPr>
              <a:t>P2</a:t>
            </a:r>
            <a:r>
              <a:rPr lang="zh-CN" altLang="en-US" sz="2400" b="1" dirty="0">
                <a:solidFill>
                  <a:srgbClr val="0070C0"/>
                </a:solidFill>
              </a:rPr>
              <a:t>。</a:t>
            </a:r>
            <a:r>
              <a:rPr lang="en-US" altLang="zh-CN" sz="2400" b="1" dirty="0">
                <a:solidFill>
                  <a:srgbClr val="FF0000"/>
                </a:solidFill>
              </a:rPr>
              <a:t>——</a:t>
            </a:r>
            <a:r>
              <a:rPr lang="zh-CN" altLang="en-US" sz="2400" b="1" dirty="0">
                <a:solidFill>
                  <a:srgbClr val="FF0000"/>
                </a:solidFill>
              </a:rPr>
              <a:t>过剩</a:t>
            </a:r>
            <a:endParaRPr lang="en-US" altLang="zh-CN" sz="2400" b="1" dirty="0">
              <a:solidFill>
                <a:srgbClr val="FF0000"/>
              </a:solidFill>
            </a:endParaRPr>
          </a:p>
          <a:p>
            <a:pPr>
              <a:buFont typeface="Wingdings" pitchFamily="2" charset="2"/>
              <a:buChar char="l"/>
            </a:pPr>
            <a:r>
              <a:rPr lang="en-US" altLang="zh-CN" sz="2400" b="1" dirty="0">
                <a:solidFill>
                  <a:srgbClr val="0070C0"/>
                </a:solidFill>
              </a:rPr>
              <a:t>2</a:t>
            </a:r>
            <a:r>
              <a:rPr lang="zh-CN" altLang="en-US" sz="2400" b="1" dirty="0">
                <a:solidFill>
                  <a:srgbClr val="0070C0"/>
                </a:solidFill>
              </a:rPr>
              <a:t>美分</a:t>
            </a:r>
            <a:r>
              <a:rPr lang="en-US" altLang="zh-CN" sz="2400" b="1" dirty="0">
                <a:solidFill>
                  <a:srgbClr val="0070C0"/>
                </a:solidFill>
              </a:rPr>
              <a:t>1</a:t>
            </a:r>
            <a:r>
              <a:rPr lang="zh-CN" altLang="en-US" sz="2400" b="1" dirty="0">
                <a:solidFill>
                  <a:srgbClr val="0070C0"/>
                </a:solidFill>
              </a:rPr>
              <a:t>磅土豆的价格低于生产成本，这又导致新一轮的产量下降和土豆价格上涨。直至恢复到均衡点</a:t>
            </a:r>
            <a:r>
              <a:rPr lang="en-US" altLang="zh-CN" sz="2400" b="1" dirty="0">
                <a:solidFill>
                  <a:srgbClr val="0070C0"/>
                </a:solidFill>
              </a:rPr>
              <a:t>E</a:t>
            </a:r>
            <a:r>
              <a:rPr lang="zh-CN" altLang="en-US" sz="2400" b="1" dirty="0">
                <a:solidFill>
                  <a:srgbClr val="0070C0"/>
                </a:solidFill>
              </a:rPr>
              <a:t>。</a:t>
            </a:r>
            <a:endParaRPr lang="en-US" altLang="zh-CN" sz="2400" b="1" dirty="0">
              <a:solidFill>
                <a:srgbClr val="0070C0"/>
              </a:solidFill>
            </a:endParaRPr>
          </a:p>
          <a:p>
            <a:pPr>
              <a:buFont typeface="Wingdings" pitchFamily="2" charset="2"/>
              <a:buChar char="l"/>
            </a:pPr>
            <a:endParaRPr lang="en-US" altLang="zh-CN" sz="2400" b="1" dirty="0">
              <a:solidFill>
                <a:srgbClr val="0070C0"/>
              </a:solidFill>
            </a:endParaRPr>
          </a:p>
          <a:p>
            <a:pPr>
              <a:buFont typeface="Wingdings" pitchFamily="2" charset="2"/>
              <a:buChar char="l"/>
            </a:pPr>
            <a:endParaRPr lang="en-US" altLang="zh-CN" sz="2400" b="1" dirty="0">
              <a:solidFill>
                <a:srgbClr val="0070C0"/>
              </a:solidFill>
            </a:endParaRPr>
          </a:p>
        </p:txBody>
      </p:sp>
      <p:pic>
        <p:nvPicPr>
          <p:cNvPr id="6" name="内容占位符 6" descr="t227.TIF"/>
          <p:cNvPicPr>
            <a:picLocks noChangeAspect="1"/>
          </p:cNvPicPr>
          <p:nvPr/>
        </p:nvPicPr>
        <p:blipFill>
          <a:blip r:embed="rId2" cstate="print"/>
          <a:srcRect/>
          <a:stretch>
            <a:fillRect/>
          </a:stretch>
        </p:blipFill>
        <p:spPr>
          <a:xfrm>
            <a:off x="569794" y="4313528"/>
            <a:ext cx="5667233" cy="2544472"/>
          </a:xfrm>
          <a:prstGeom prst="rect">
            <a:avLst/>
          </a:prstGeom>
        </p:spPr>
      </p:pic>
      <p:sp>
        <p:nvSpPr>
          <p:cNvPr id="8" name="TextBox 7"/>
          <p:cNvSpPr txBox="1"/>
          <p:nvPr/>
        </p:nvSpPr>
        <p:spPr>
          <a:xfrm>
            <a:off x="4681182" y="4223794"/>
            <a:ext cx="4203511" cy="238219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400" b="1" dirty="0">
                <a:solidFill>
                  <a:srgbClr val="0070C0"/>
                </a:solidFill>
              </a:rPr>
              <a:t>这就需要期货（一种远期定价机制以稳定供求关系）。</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期货市场最先产生于农产品市场，并在期货市场产生之后的</a:t>
            </a:r>
            <a:r>
              <a:rPr lang="en-US" altLang="zh-CN" sz="2400" b="1" dirty="0">
                <a:solidFill>
                  <a:srgbClr val="0070C0"/>
                </a:solidFill>
              </a:rPr>
              <a:t>120</a:t>
            </a:r>
            <a:r>
              <a:rPr lang="zh-CN" altLang="en-US" sz="2400" b="1" dirty="0">
                <a:solidFill>
                  <a:srgbClr val="0070C0"/>
                </a:solidFill>
              </a:rPr>
              <a:t>多年中，农产品期货成为期货市场的主流。</a:t>
            </a:r>
            <a:endParaRPr lang="en-US" altLang="zh-CN" sz="2400" b="1" dirty="0">
              <a:solidFill>
                <a:srgbClr val="0070C0"/>
              </a:solidFill>
            </a:endParaRPr>
          </a:p>
        </p:txBody>
      </p:sp>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均衡形成</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45</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403187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latin typeface="宋体" charset="-122"/>
              </a:rPr>
              <a:t>均衡价格的变动：</a:t>
            </a:r>
            <a:endParaRPr lang="en-US" altLang="zh-CN" sz="2800" b="1" dirty="0">
              <a:latin typeface="宋体" charset="-122"/>
            </a:endParaRPr>
          </a:p>
          <a:p>
            <a:pPr>
              <a:buFont typeface="Wingdings" pitchFamily="2" charset="2"/>
              <a:buChar char="l"/>
            </a:pPr>
            <a:r>
              <a:rPr lang="zh-CN" altLang="en-US" sz="2800" b="1" dirty="0">
                <a:latin typeface="宋体" charset="-122"/>
              </a:rPr>
              <a:t>（</a:t>
            </a:r>
            <a:r>
              <a:rPr lang="en-US" altLang="zh-CN" sz="2800" b="1" dirty="0">
                <a:latin typeface="宋体" charset="-122"/>
              </a:rPr>
              <a:t>1</a:t>
            </a:r>
            <a:r>
              <a:rPr lang="zh-CN" altLang="en-US" sz="2800" b="1" dirty="0">
                <a:latin typeface="宋体" charset="-122"/>
              </a:rPr>
              <a:t>）在供给不变的情况下，需求增加会使需求曲线向右平移，从而使得均衡价格和均衡数量都增加；需求减少会使需求曲线向左平移，从而使得均衡价格和均衡数量都减少。</a:t>
            </a:r>
            <a:endParaRPr lang="en-US" altLang="zh-CN" sz="2800" b="1" dirty="0">
              <a:latin typeface="宋体" charset="-122"/>
            </a:endParaRPr>
          </a:p>
          <a:p>
            <a:pPr>
              <a:buFont typeface="Wingdings" pitchFamily="2" charset="2"/>
              <a:buChar char="l"/>
            </a:pP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pic>
        <p:nvPicPr>
          <p:cNvPr id="5" name="内容占位符 6" descr="t27.tif"/>
          <p:cNvPicPr>
            <a:picLocks noChangeAspect="1"/>
          </p:cNvPicPr>
          <p:nvPr/>
        </p:nvPicPr>
        <p:blipFill>
          <a:blip r:embed="rId2" cstate="print"/>
          <a:srcRect/>
          <a:stretch>
            <a:fillRect/>
          </a:stretch>
        </p:blipFill>
        <p:spPr>
          <a:xfrm>
            <a:off x="538447" y="3786187"/>
            <a:ext cx="6357937" cy="3071813"/>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均衡形成</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46</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2406813"/>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a:t>
            </a:r>
            <a:r>
              <a:rPr lang="en-US" altLang="zh-CN" sz="2800" b="1" dirty="0">
                <a:solidFill>
                  <a:srgbClr val="0070C0"/>
                </a:solidFill>
              </a:rPr>
              <a:t>2</a:t>
            </a:r>
            <a:r>
              <a:rPr lang="zh-CN" altLang="en-US" sz="2800" b="1" dirty="0">
                <a:solidFill>
                  <a:srgbClr val="0070C0"/>
                </a:solidFill>
              </a:rPr>
              <a:t>）</a:t>
            </a:r>
            <a:r>
              <a:rPr lang="zh-CN" altLang="en-US" sz="2800" b="1" dirty="0">
                <a:latin typeface="宋体" charset="-122"/>
              </a:rPr>
              <a:t>在需求不变的情况下，供给增加会使供给曲线向右平移，从而使得均衡价格下降，均衡数量增加；供给减少会使供给曲线向左平移，从而使得均衡价格上升，均衡数量减少。</a:t>
            </a:r>
            <a:endParaRPr lang="en-US" altLang="zh-CN" sz="2800" b="1" dirty="0">
              <a:solidFill>
                <a:srgbClr val="0070C0"/>
              </a:solidFill>
            </a:endParaRPr>
          </a:p>
          <a:p>
            <a:pPr>
              <a:buFont typeface="Wingdings" pitchFamily="2" charset="2"/>
              <a:buChar char="l"/>
            </a:pPr>
            <a:endParaRPr lang="zh-CN" altLang="en-US" sz="3200" b="1" dirty="0">
              <a:solidFill>
                <a:srgbClr val="0070C0"/>
              </a:solidFill>
            </a:endParaRPr>
          </a:p>
        </p:txBody>
      </p:sp>
      <p:pic>
        <p:nvPicPr>
          <p:cNvPr id="5" name="内容占位符 6" descr="t28.tif"/>
          <p:cNvPicPr>
            <a:picLocks noChangeAspect="1"/>
          </p:cNvPicPr>
          <p:nvPr/>
        </p:nvPicPr>
        <p:blipFill>
          <a:blip r:embed="rId2" cstate="print"/>
          <a:srcRect/>
          <a:stretch>
            <a:fillRect/>
          </a:stretch>
        </p:blipFill>
        <p:spPr>
          <a:xfrm>
            <a:off x="191068" y="3111690"/>
            <a:ext cx="7234089" cy="3350525"/>
          </a:xfrm>
          <a:prstGeom prst="rect">
            <a:avLst/>
          </a:prstGeom>
        </p:spPr>
      </p:pic>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均衡形成</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47</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610013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3200" b="1" dirty="0">
                <a:solidFill>
                  <a:srgbClr val="0070C0"/>
                </a:solidFill>
              </a:rPr>
              <a:t>供求定理：</a:t>
            </a:r>
            <a:r>
              <a:rPr lang="zh-CN" altLang="en-US" sz="3200" b="1" dirty="0">
                <a:latin typeface="宋体" charset="-122"/>
              </a:rPr>
              <a:t>在其他条件不变的情况下，需求变动分别引起均衡价格和均衡数量的同方向的变动；供给变动引起均衡价格的反方向的变动，引起均衡数量的同方向的变动。</a:t>
            </a:r>
            <a:endParaRPr lang="en-US" altLang="zh-CN" sz="3200" b="1" dirty="0">
              <a:latin typeface="宋体" charset="-122"/>
            </a:endParaRPr>
          </a:p>
          <a:p>
            <a:pPr>
              <a:buFont typeface="Wingdings" pitchFamily="2" charset="2"/>
              <a:buChar char="l"/>
            </a:pPr>
            <a:endParaRPr lang="en-US" altLang="zh-CN" sz="3200" b="1" dirty="0">
              <a:solidFill>
                <a:srgbClr val="0070C0"/>
              </a:solidFill>
              <a:latin typeface="宋体" charset="-122"/>
            </a:endParaRPr>
          </a:p>
          <a:p>
            <a:pPr>
              <a:buFont typeface="Wingdings" pitchFamily="2" charset="2"/>
              <a:buChar char="l"/>
            </a:pPr>
            <a:r>
              <a:rPr lang="zh-CN" altLang="en-US" sz="3200" b="1" dirty="0">
                <a:solidFill>
                  <a:srgbClr val="0070C0"/>
                </a:solidFill>
                <a:latin typeface="宋体" charset="-122"/>
              </a:rPr>
              <a:t>课堂讨论：</a:t>
            </a:r>
            <a:endParaRPr lang="en-US" altLang="zh-CN" sz="3200" b="1" dirty="0">
              <a:solidFill>
                <a:srgbClr val="0070C0"/>
              </a:solidFill>
              <a:latin typeface="宋体" charset="-122"/>
            </a:endParaRPr>
          </a:p>
          <a:p>
            <a:pPr>
              <a:buFont typeface="Wingdings" pitchFamily="2" charset="2"/>
              <a:buChar char="l"/>
            </a:pPr>
            <a:r>
              <a:rPr lang="zh-CN" altLang="en-US" sz="3200" b="1" dirty="0">
                <a:solidFill>
                  <a:srgbClr val="0070C0"/>
                </a:solidFill>
                <a:latin typeface="宋体" charset="-122"/>
              </a:rPr>
              <a:t>（</a:t>
            </a:r>
            <a:r>
              <a:rPr lang="en-US" altLang="zh-CN" sz="3200" b="1" dirty="0">
                <a:solidFill>
                  <a:srgbClr val="0070C0"/>
                </a:solidFill>
                <a:latin typeface="宋体" charset="-122"/>
              </a:rPr>
              <a:t>1</a:t>
            </a:r>
            <a:r>
              <a:rPr lang="zh-CN" altLang="en-US" sz="3200" b="1" dirty="0">
                <a:solidFill>
                  <a:srgbClr val="0070C0"/>
                </a:solidFill>
                <a:latin typeface="宋体" charset="-122"/>
              </a:rPr>
              <a:t>）请用供求定理分析中国一二线城市房价为何不断上涨？三四线城市又为何上涨？</a:t>
            </a:r>
            <a:endParaRPr lang="en-US" altLang="zh-CN" sz="3200" b="1" dirty="0">
              <a:solidFill>
                <a:srgbClr val="0070C0"/>
              </a:solidFill>
              <a:latin typeface="宋体" charset="-122"/>
            </a:endParaRPr>
          </a:p>
          <a:p>
            <a:pPr>
              <a:buFont typeface="Wingdings" pitchFamily="2" charset="2"/>
              <a:buChar char="l"/>
            </a:pPr>
            <a:r>
              <a:rPr lang="zh-CN" altLang="en-US" sz="3200" b="1" dirty="0">
                <a:solidFill>
                  <a:srgbClr val="0070C0"/>
                </a:solidFill>
                <a:latin typeface="宋体" charset="-122"/>
              </a:rPr>
              <a:t>（</a:t>
            </a:r>
            <a:r>
              <a:rPr lang="en-US" altLang="zh-CN" sz="3200" b="1" dirty="0">
                <a:solidFill>
                  <a:srgbClr val="0070C0"/>
                </a:solidFill>
                <a:latin typeface="宋体" charset="-122"/>
              </a:rPr>
              <a:t>2</a:t>
            </a:r>
            <a:r>
              <a:rPr lang="zh-CN" altLang="en-US" sz="3200" b="1" dirty="0">
                <a:solidFill>
                  <a:srgbClr val="0070C0"/>
                </a:solidFill>
                <a:latin typeface="宋体" charset="-122"/>
              </a:rPr>
              <a:t>）即将开征的房产税可以抑制房价么？</a:t>
            </a:r>
            <a:endParaRPr lang="en-US" altLang="zh-CN" sz="3200" b="1" dirty="0">
              <a:solidFill>
                <a:srgbClr val="0070C0"/>
              </a:solidFill>
              <a:latin typeface="宋体" charset="-122"/>
            </a:endParaRPr>
          </a:p>
          <a:p>
            <a:pPr>
              <a:buFont typeface="Wingdings" pitchFamily="2" charset="2"/>
              <a:buChar char="l"/>
            </a:pPr>
            <a:r>
              <a:rPr lang="en-US" altLang="zh-CN" sz="3200" b="1" dirty="0">
                <a:solidFill>
                  <a:srgbClr val="0070C0"/>
                </a:solidFill>
                <a:latin typeface="宋体" charset="-122"/>
              </a:rPr>
              <a:t>2018</a:t>
            </a:r>
            <a:r>
              <a:rPr lang="zh-CN" altLang="en-US" sz="3200" b="1" dirty="0">
                <a:solidFill>
                  <a:srgbClr val="0070C0"/>
                </a:solidFill>
                <a:latin typeface="宋体" charset="-122"/>
              </a:rPr>
              <a:t>年卖地收入占地方财政收入</a:t>
            </a:r>
            <a:r>
              <a:rPr lang="en-US" altLang="zh-CN" sz="3200" b="1" dirty="0">
                <a:solidFill>
                  <a:srgbClr val="0070C0"/>
                </a:solidFill>
                <a:latin typeface="宋体" charset="-122"/>
              </a:rPr>
              <a:t>70%</a:t>
            </a: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均衡形成</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48</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235756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3200" b="1" dirty="0">
                <a:solidFill>
                  <a:srgbClr val="0070C0"/>
                </a:solidFill>
              </a:rPr>
              <a:t>需求：偏好、教育医疗、城市化、经济前景</a:t>
            </a:r>
            <a:endParaRPr lang="en-US" altLang="zh-CN" sz="3200" b="1" dirty="0">
              <a:solidFill>
                <a:srgbClr val="0070C0"/>
              </a:solidFill>
            </a:endParaRPr>
          </a:p>
          <a:p>
            <a:pPr>
              <a:buFont typeface="Wingdings" pitchFamily="2" charset="2"/>
              <a:buChar char="l"/>
            </a:pPr>
            <a:r>
              <a:rPr lang="zh-CN" altLang="en-US" sz="3200" b="1" dirty="0">
                <a:solidFill>
                  <a:srgbClr val="0070C0"/>
                </a:solidFill>
              </a:rPr>
              <a:t>供给：土地有限、土地财政、城市基础设施</a:t>
            </a:r>
            <a:endParaRPr lang="en-US" altLang="zh-CN" sz="3200" b="1" dirty="0">
              <a:solidFill>
                <a:srgbClr val="0070C0"/>
              </a:solidFill>
            </a:endParaRPr>
          </a:p>
          <a:p>
            <a:pPr>
              <a:buFont typeface="Wingdings" pitchFamily="2" charset="2"/>
              <a:buChar char="l"/>
            </a:pPr>
            <a:r>
              <a:rPr lang="zh-CN" altLang="en-US" sz="3200" b="1" dirty="0">
                <a:solidFill>
                  <a:srgbClr val="0070C0"/>
                </a:solidFill>
              </a:rPr>
              <a:t>三四线城市：棚户区改造的货币化安置方案</a:t>
            </a: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pic>
        <p:nvPicPr>
          <p:cNvPr id="5" name="内容占位符 6" descr="t29.TIF"/>
          <p:cNvPicPr>
            <a:picLocks noChangeAspect="1"/>
          </p:cNvPicPr>
          <p:nvPr/>
        </p:nvPicPr>
        <p:blipFill>
          <a:blip r:embed="rId2" cstate="print"/>
          <a:srcRect/>
          <a:stretch>
            <a:fillRect/>
          </a:stretch>
        </p:blipFill>
        <p:spPr>
          <a:xfrm>
            <a:off x="0" y="3500437"/>
            <a:ext cx="7143750" cy="3357563"/>
          </a:xfrm>
          <a:prstGeom prst="rect">
            <a:avLst/>
          </a:prstGeom>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86603" y="2526920"/>
            <a:ext cx="8557146" cy="835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5.</a:t>
            </a:r>
            <a:r>
              <a:rPr lang="zh-CN" altLang="en-US" sz="4400" b="1" dirty="0">
                <a:solidFill>
                  <a:srgbClr val="0070C0"/>
                </a:solidFill>
                <a:latin typeface="微软雅黑" panose="020B0503020204020204" pitchFamily="34" charset="-122"/>
                <a:ea typeface="微软雅黑" panose="020B0503020204020204" pitchFamily="34" charset="-122"/>
              </a:rPr>
              <a:t>价格机制</a:t>
            </a:r>
            <a:endParaRPr lang="en-US" altLang="zh-CN" sz="4400" b="1" dirty="0">
              <a:solidFill>
                <a:srgbClr val="0070C0"/>
              </a:solidFill>
              <a:latin typeface="微软雅黑" panose="020B0503020204020204" pitchFamily="34" charset="-122"/>
              <a:ea typeface="微软雅黑" panose="020B0503020204020204" pitchFamily="34" charset="-122"/>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pPr marL="0" indent="0" algn="ctr">
                <a:spcBef>
                  <a:spcPct val="0"/>
                </a:spcBef>
                <a:buNone/>
              </a:pPr>
              <a:t>49</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资源的配置方式：自给自足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5</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481978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eaLnBrk="1" hangingPunct="1">
              <a:lnSpc>
                <a:spcPct val="120000"/>
              </a:lnSpc>
              <a:spcBef>
                <a:spcPct val="0"/>
              </a:spcBef>
              <a:buNone/>
            </a:pPr>
            <a:r>
              <a:rPr lang="zh-CN" altLang="en-US" sz="3200" b="1" dirty="0">
                <a:solidFill>
                  <a:srgbClr val="0070C0"/>
                </a:solidFill>
                <a:latin typeface="微软雅黑" panose="020B0503020204020204" pitchFamily="34" charset="-122"/>
                <a:ea typeface="微软雅黑" panose="020B0503020204020204" pitchFamily="34" charset="-122"/>
              </a:rPr>
              <a:t>答案：需要几万人甚至几百万人</a:t>
            </a:r>
            <a:r>
              <a:rPr lang="zh-CN" altLang="en-US" sz="3200" b="1" dirty="0">
                <a:solidFill>
                  <a:srgbClr val="FF0000"/>
                </a:solidFill>
                <a:latin typeface="微软雅黑" panose="020B0503020204020204" pitchFamily="34" charset="-122"/>
                <a:ea typeface="微软雅黑" panose="020B0503020204020204" pitchFamily="34" charset="-122"/>
              </a:rPr>
              <a:t>分工合作</a:t>
            </a:r>
            <a:r>
              <a:rPr lang="zh-CN" altLang="en-US" sz="3200" b="1" dirty="0">
                <a:solidFill>
                  <a:srgbClr val="0070C0"/>
                </a:solidFill>
                <a:latin typeface="微软雅黑" panose="020B0503020204020204" pitchFamily="34" charset="-122"/>
                <a:ea typeface="微软雅黑" panose="020B0503020204020204" pitchFamily="34" charset="-122"/>
              </a:rPr>
              <a:t>生产</a:t>
            </a:r>
            <a:endParaRPr lang="en-US" altLang="zh-CN" sz="32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en-US" altLang="zh-CN" sz="32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r>
              <a:rPr lang="en-US" altLang="zh-CN" sz="3200" b="1" dirty="0">
                <a:solidFill>
                  <a:srgbClr val="0070C0"/>
                </a:solidFill>
                <a:latin typeface="微软雅黑" panose="020B0503020204020204" pitchFamily="34" charset="-122"/>
                <a:ea typeface="微软雅黑" panose="020B0503020204020204" pitchFamily="34" charset="-122"/>
              </a:rPr>
              <a:t>1.</a:t>
            </a:r>
            <a:r>
              <a:rPr lang="zh-CN" altLang="en-US" sz="3200" b="1" dirty="0">
                <a:solidFill>
                  <a:srgbClr val="0070C0"/>
                </a:solidFill>
                <a:latin typeface="微软雅黑" panose="020B0503020204020204" pitchFamily="34" charset="-122"/>
                <a:ea typeface="微软雅黑" panose="020B0503020204020204" pitchFamily="34" charset="-122"/>
              </a:rPr>
              <a:t>生产笔杆需要锯雪松</a:t>
            </a:r>
            <a:r>
              <a:rPr lang="en-US" altLang="zh-CN" sz="3200" b="1" dirty="0">
                <a:solidFill>
                  <a:srgbClr val="0070C0"/>
                </a:solidFill>
                <a:latin typeface="微软雅黑" panose="020B0503020204020204" pitchFamily="34" charset="-122"/>
                <a:ea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rPr>
              <a:t>钢锯</a:t>
            </a:r>
            <a:r>
              <a:rPr lang="en-US" altLang="zh-CN" sz="3200" b="1" dirty="0">
                <a:solidFill>
                  <a:srgbClr val="0070C0"/>
                </a:solidFill>
                <a:latin typeface="微软雅黑" panose="020B0503020204020204" pitchFamily="34" charset="-122"/>
                <a:ea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rPr>
              <a:t>钢铁</a:t>
            </a:r>
            <a:r>
              <a:rPr lang="en-US" altLang="zh-CN" sz="3200" b="1" dirty="0">
                <a:solidFill>
                  <a:srgbClr val="0070C0"/>
                </a:solidFill>
                <a:latin typeface="微软雅黑" panose="020B0503020204020204" pitchFamily="34" charset="-122"/>
                <a:ea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rPr>
              <a:t>铁矿和煤矿</a:t>
            </a:r>
            <a:r>
              <a:rPr lang="en-US" altLang="zh-CN" sz="3200" b="1" dirty="0">
                <a:solidFill>
                  <a:srgbClr val="0070C0"/>
                </a:solidFill>
                <a:latin typeface="微软雅黑" panose="020B0503020204020204" pitchFamily="34" charset="-122"/>
                <a:ea typeface="微软雅黑" panose="020B0503020204020204" pitchFamily="34" charset="-122"/>
              </a:rPr>
              <a:t>——……</a:t>
            </a:r>
          </a:p>
          <a:p>
            <a:pPr marL="0" indent="0" eaLnBrk="1" hangingPunct="1">
              <a:lnSpc>
                <a:spcPct val="120000"/>
              </a:lnSpc>
              <a:spcBef>
                <a:spcPct val="0"/>
              </a:spcBef>
              <a:buNone/>
            </a:pPr>
            <a:r>
              <a:rPr lang="en-US" altLang="zh-CN" sz="3200" b="1" dirty="0">
                <a:solidFill>
                  <a:srgbClr val="0070C0"/>
                </a:solidFill>
                <a:latin typeface="微软雅黑" panose="020B0503020204020204" pitchFamily="34" charset="-122"/>
                <a:ea typeface="微软雅黑" panose="020B0503020204020204" pitchFamily="34" charset="-122"/>
              </a:rPr>
              <a:t>2.</a:t>
            </a:r>
            <a:r>
              <a:rPr lang="zh-CN" altLang="en-US" sz="3200" b="1" dirty="0">
                <a:solidFill>
                  <a:srgbClr val="0070C0"/>
                </a:solidFill>
                <a:latin typeface="微软雅黑" panose="020B0503020204020204" pitchFamily="34" charset="-122"/>
                <a:ea typeface="微软雅黑" panose="020B0503020204020204" pitchFamily="34" charset="-122"/>
              </a:rPr>
              <a:t>原材料来自世界各地，需要运输</a:t>
            </a:r>
            <a:r>
              <a:rPr lang="en-US" altLang="zh-CN" sz="3200" b="1" dirty="0">
                <a:solidFill>
                  <a:srgbClr val="0070C0"/>
                </a:solidFill>
                <a:latin typeface="微软雅黑" panose="020B0503020204020204" pitchFamily="34" charset="-122"/>
                <a:ea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rPr>
              <a:t>汽车、轮船</a:t>
            </a:r>
            <a:r>
              <a:rPr lang="en-US" altLang="zh-CN" sz="3200" b="1" dirty="0">
                <a:solidFill>
                  <a:srgbClr val="0070C0"/>
                </a:solidFill>
                <a:latin typeface="微软雅黑" panose="020B0503020204020204" pitchFamily="34" charset="-122"/>
                <a:ea typeface="微软雅黑" panose="020B0503020204020204" pitchFamily="34" charset="-122"/>
              </a:rPr>
              <a:t>——……</a:t>
            </a:r>
          </a:p>
          <a:p>
            <a:pPr marL="0" indent="0" eaLnBrk="1" hangingPunct="1">
              <a:lnSpc>
                <a:spcPct val="120000"/>
              </a:lnSpc>
              <a:spcBef>
                <a:spcPct val="0"/>
              </a:spcBef>
              <a:buNone/>
            </a:pPr>
            <a:r>
              <a:rPr lang="en-US" altLang="zh-CN" sz="3200" b="1" dirty="0">
                <a:solidFill>
                  <a:srgbClr val="0070C0"/>
                </a:solidFill>
                <a:latin typeface="微软雅黑" panose="020B0503020204020204" pitchFamily="34" charset="-122"/>
                <a:ea typeface="微软雅黑" panose="020B0503020204020204" pitchFamily="34" charset="-122"/>
              </a:rPr>
              <a:t>3.</a:t>
            </a:r>
            <a:r>
              <a:rPr lang="zh-CN" altLang="en-US" sz="3200" b="1" dirty="0">
                <a:solidFill>
                  <a:srgbClr val="0070C0"/>
                </a:solidFill>
                <a:latin typeface="微软雅黑" panose="020B0503020204020204" pitchFamily="34" charset="-122"/>
                <a:ea typeface="微软雅黑" panose="020B0503020204020204" pitchFamily="34" charset="-122"/>
              </a:rPr>
              <a:t>生产需要工人</a:t>
            </a:r>
            <a:r>
              <a:rPr lang="en-US" altLang="zh-CN" sz="3200" b="1" dirty="0">
                <a:solidFill>
                  <a:srgbClr val="0070C0"/>
                </a:solidFill>
                <a:latin typeface="微软雅黑" panose="020B0503020204020204" pitchFamily="34" charset="-122"/>
                <a:ea typeface="微软雅黑" panose="020B0503020204020204" pitchFamily="34" charset="-122"/>
              </a:rPr>
              <a:t>——</a:t>
            </a:r>
            <a:r>
              <a:rPr lang="zh-CN" altLang="en-US" sz="3200" b="1" dirty="0">
                <a:solidFill>
                  <a:srgbClr val="0070C0"/>
                </a:solidFill>
                <a:latin typeface="微软雅黑" panose="020B0503020204020204" pitchFamily="34" charset="-122"/>
                <a:ea typeface="微软雅黑" panose="020B0503020204020204" pitchFamily="34" charset="-122"/>
              </a:rPr>
              <a:t>吃饭、喝水、住宿</a:t>
            </a:r>
            <a:r>
              <a:rPr lang="en-US" altLang="zh-CN" sz="3200" b="1" dirty="0">
                <a:solidFill>
                  <a:srgbClr val="0070C0"/>
                </a:solidFill>
                <a:latin typeface="微软雅黑" panose="020B0503020204020204" pitchFamily="34" charset="-122"/>
                <a:ea typeface="微软雅黑" panose="020B0503020204020204" pitchFamily="34" charset="-122"/>
              </a:rPr>
              <a:t>——……</a:t>
            </a:r>
          </a:p>
        </p:txBody>
      </p:sp>
    </p:spTree>
  </p:cSld>
  <p:clrMapOvr>
    <a:masterClrMapping/>
  </p:clrMapOvr>
  <p:transition>
    <p:cover dir="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价格机制</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50</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61986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en-US" altLang="zh-CN" sz="2800" b="1" dirty="0">
                <a:solidFill>
                  <a:srgbClr val="0070C0"/>
                </a:solidFill>
              </a:rPr>
              <a:t>100</a:t>
            </a:r>
            <a:r>
              <a:rPr lang="zh-CN" altLang="en-US" sz="2800" b="1" dirty="0">
                <a:solidFill>
                  <a:srgbClr val="0070C0"/>
                </a:solidFill>
              </a:rPr>
              <a:t>年前开始，持续至今的辩论：经济是不是可以计划？</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计划经济不可逾越的三个根本障碍：</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a:t>
            </a:r>
            <a:r>
              <a:rPr lang="en-US" altLang="zh-CN" sz="2800" b="1" dirty="0">
                <a:solidFill>
                  <a:srgbClr val="0070C0"/>
                </a:solidFill>
              </a:rPr>
              <a:t>1</a:t>
            </a:r>
            <a:r>
              <a:rPr lang="zh-CN" altLang="en-US" sz="2800" b="1" dirty="0">
                <a:solidFill>
                  <a:srgbClr val="0070C0"/>
                </a:solidFill>
              </a:rPr>
              <a:t>）人与人之间的效用不可比较：吴孟达喜欢陈年蚯蚓干，刘启喜欢蚯蚓烤串，韩朵朵喜欢榴莲味蚯蚓干。这些效用如何在人与人之间横向比较。</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a:t>
            </a:r>
            <a:r>
              <a:rPr lang="en-US" altLang="zh-CN" sz="2800" b="1" dirty="0">
                <a:solidFill>
                  <a:srgbClr val="0070C0"/>
                </a:solidFill>
              </a:rPr>
              <a:t>2</a:t>
            </a:r>
            <a:r>
              <a:rPr lang="zh-CN" altLang="en-US" sz="2800" b="1" dirty="0">
                <a:solidFill>
                  <a:srgbClr val="0070C0"/>
                </a:solidFill>
              </a:rPr>
              <a:t>）数据不可得：在自然法则面前，只要有了客观数据就能预测，比如石灰水中吹入二氧化碳，生成碳酸钙沉淀。但人类社会中人是有主观意识的。</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很多人不知道自己的需求排序，即使知道也不会告诉别人，或者故意误导调查者：计划生育时期统计人口，鼓励二胎时统计人口。</a:t>
            </a: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价格机制</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51</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59277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a:t>
            </a:r>
            <a:r>
              <a:rPr lang="en-US" altLang="zh-CN" sz="2800" b="1" dirty="0">
                <a:solidFill>
                  <a:srgbClr val="0070C0"/>
                </a:solidFill>
              </a:rPr>
              <a:t>3</a:t>
            </a:r>
            <a:r>
              <a:rPr lang="zh-CN" altLang="en-US" sz="2800" b="1" dirty="0">
                <a:solidFill>
                  <a:srgbClr val="0070C0"/>
                </a:solidFill>
              </a:rPr>
              <a:t>）奖惩很难恰如其分：怎么对正确的预测做出奖励，错误的预测做出惩</a:t>
            </a:r>
            <a:r>
              <a:rPr lang="zh-CN" altLang="en-US" sz="2800" b="1">
                <a:solidFill>
                  <a:srgbClr val="0070C0"/>
                </a:solidFill>
              </a:rPr>
              <a:t>罚。</a:t>
            </a: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r>
              <a:rPr lang="zh-CN" altLang="en-US" sz="2800" b="1" dirty="0">
                <a:solidFill>
                  <a:srgbClr val="0070C0"/>
                </a:solidFill>
              </a:rPr>
              <a:t>如果是战时打仗或是像让地球脱离太阳系这种单目标行为，人们不惜一切代价，动用一切资源去达到这个目标就可以了。计划经济能够很好地胜任。</a:t>
            </a: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r>
              <a:rPr lang="zh-CN" altLang="en-US" sz="2800" b="1" dirty="0">
                <a:solidFill>
                  <a:srgbClr val="0070C0"/>
                </a:solidFill>
              </a:rPr>
              <a:t>但是到了发展经济的阶段，发展是个多目标任务，生产大炮还是黄油、面包？生产多少，怎么分配到最需要它们的人的手中呢？不知道！</a:t>
            </a: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价格机制</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52</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592777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市场经济要解决的问题实际上并不是均衡的决定问题，而是均衡的变动问题。</a:t>
            </a: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r>
              <a:rPr lang="zh-CN" altLang="en-US" sz="2800" b="1" dirty="0">
                <a:solidFill>
                  <a:srgbClr val="0070C0"/>
                </a:solidFill>
              </a:rPr>
              <a:t>因为与循环往复的行星运动是均衡的相比，人类社会每天都在受着各种各样来自供给和需求的冲击。</a:t>
            </a: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r>
              <a:rPr lang="zh-CN" altLang="en-US" sz="2800" b="1" dirty="0">
                <a:solidFill>
                  <a:srgbClr val="0070C0"/>
                </a:solidFill>
              </a:rPr>
              <a:t>解决问题的关键就是价格体系，它能够轻松越过计划经济遇到的一系列障碍，巧妙地把分散的知识利用起来，恰如其分地对每个人的判断和行动作出奖惩，从而解决人类社会的应变问题。</a:t>
            </a: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价格机制</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53</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5607689"/>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a:t>
            </a:r>
            <a:r>
              <a:rPr lang="en-US" altLang="zh-CN" sz="2800" b="1" dirty="0">
                <a:solidFill>
                  <a:srgbClr val="0070C0"/>
                </a:solidFill>
              </a:rPr>
              <a:t>1</a:t>
            </a:r>
            <a:r>
              <a:rPr lang="zh-CN" altLang="en-US" sz="2800" b="1" dirty="0">
                <a:solidFill>
                  <a:srgbClr val="0070C0"/>
                </a:solidFill>
              </a:rPr>
              <a:t>）人与人之间的效用不可比较：通过价格，人们可以找到一把共同的尺子。价格反映了人们愿意以何种代价获得商品。价格是一个可观察、可统计、可加总的数据。</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陈年蚯蚓干</a:t>
            </a:r>
            <a:r>
              <a:rPr lang="en-US" altLang="zh-CN" sz="2800" b="1" dirty="0">
                <a:solidFill>
                  <a:srgbClr val="0070C0"/>
                </a:solidFill>
              </a:rPr>
              <a:t>100</a:t>
            </a:r>
            <a:r>
              <a:rPr lang="zh-CN" altLang="en-US" sz="2800" b="1" dirty="0">
                <a:solidFill>
                  <a:srgbClr val="0070C0"/>
                </a:solidFill>
              </a:rPr>
              <a:t>元一盒，榴莲味蚯蚓干</a:t>
            </a:r>
            <a:r>
              <a:rPr lang="en-US" altLang="zh-CN" sz="2800" b="1" dirty="0">
                <a:solidFill>
                  <a:srgbClr val="0070C0"/>
                </a:solidFill>
              </a:rPr>
              <a:t>200</a:t>
            </a:r>
            <a:r>
              <a:rPr lang="zh-CN" altLang="en-US" sz="2800" b="1" dirty="0">
                <a:solidFill>
                  <a:srgbClr val="0070C0"/>
                </a:solidFill>
              </a:rPr>
              <a:t>元一盒。你就知道大众更多喜欢榴莲味，因为地下城最多的是年轻人。（按年龄分组抽签进入地下城）</a:t>
            </a: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r>
              <a:rPr lang="zh-CN" altLang="en-US" sz="2800" b="1" dirty="0">
                <a:solidFill>
                  <a:srgbClr val="0070C0"/>
                </a:solidFill>
              </a:rPr>
              <a:t>（</a:t>
            </a:r>
            <a:r>
              <a:rPr lang="en-US" altLang="zh-CN" sz="2800" b="1" dirty="0">
                <a:solidFill>
                  <a:srgbClr val="0070C0"/>
                </a:solidFill>
              </a:rPr>
              <a:t>2</a:t>
            </a:r>
            <a:r>
              <a:rPr lang="zh-CN" altLang="en-US" sz="2800" b="1" dirty="0">
                <a:solidFill>
                  <a:srgbClr val="0070C0"/>
                </a:solidFill>
              </a:rPr>
              <a:t>）数据不可得：</a:t>
            </a:r>
            <a:endParaRPr lang="en-US" altLang="zh-CN" sz="2800" b="1" dirty="0">
              <a:solidFill>
                <a:srgbClr val="0070C0"/>
              </a:solidFill>
            </a:endParaRPr>
          </a:p>
          <a:p>
            <a:pPr>
              <a:buFont typeface="Wingdings" pitchFamily="2" charset="2"/>
              <a:buChar char="l"/>
            </a:pPr>
            <a:r>
              <a:rPr lang="en-US" altLang="zh-CN" sz="2800" b="1" dirty="0">
                <a:solidFill>
                  <a:srgbClr val="0070C0"/>
                </a:solidFill>
              </a:rPr>
              <a:t>    1</a:t>
            </a:r>
            <a:r>
              <a:rPr lang="zh-CN" altLang="en-US" sz="2800" b="1" dirty="0">
                <a:solidFill>
                  <a:srgbClr val="0070C0"/>
                </a:solidFill>
              </a:rPr>
              <a:t>）价格传递了关于稀缺的信息和数据，什么东西缺了，那件产品的价格就上升了。地下城不适宜种植，白米饭就会上涨到</a:t>
            </a:r>
            <a:r>
              <a:rPr lang="en-US" altLang="zh-CN" sz="2800" b="1" dirty="0">
                <a:solidFill>
                  <a:srgbClr val="0070C0"/>
                </a:solidFill>
              </a:rPr>
              <a:t>1000</a:t>
            </a:r>
            <a:r>
              <a:rPr lang="zh-CN" altLang="en-US" sz="2800" b="1" dirty="0">
                <a:solidFill>
                  <a:srgbClr val="0070C0"/>
                </a:solidFill>
              </a:rPr>
              <a:t>元一碗。</a:t>
            </a:r>
            <a:endParaRPr lang="zh-CN" altLang="en-US" sz="3200" b="1" dirty="0">
              <a:solidFill>
                <a:srgbClr val="0070C0"/>
              </a:solidFill>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价格机制</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54</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713426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en-US" altLang="zh-CN" sz="2800" b="1" dirty="0">
                <a:solidFill>
                  <a:srgbClr val="0070C0"/>
                </a:solidFill>
              </a:rPr>
              <a:t>2</a:t>
            </a:r>
            <a:r>
              <a:rPr lang="zh-CN" altLang="en-US" sz="2800" b="1" dirty="0">
                <a:solidFill>
                  <a:srgbClr val="0070C0"/>
                </a:solidFill>
              </a:rPr>
              <a:t>）价格传递关于稀缺的信息时，是用最经济的方式传递的。我们并不知道是日本驾驶员或是其他人想要吃白米饭，也不知道为什么他们想吃，有多想吃。但是只要看到市场价格上涨，人们就知道这个商品是稀缺的。</a:t>
            </a:r>
            <a:endParaRPr lang="en-US" altLang="zh-CN" sz="2800" b="1" dirty="0">
              <a:solidFill>
                <a:srgbClr val="0070C0"/>
              </a:solidFill>
            </a:endParaRPr>
          </a:p>
          <a:p>
            <a:pPr>
              <a:buFont typeface="Wingdings" pitchFamily="2" charset="2"/>
              <a:buChar char="l"/>
            </a:pPr>
            <a:r>
              <a:rPr lang="en-US" altLang="zh-CN" sz="2800" b="1" dirty="0">
                <a:solidFill>
                  <a:srgbClr val="0070C0"/>
                </a:solidFill>
              </a:rPr>
              <a:t>3</a:t>
            </a:r>
            <a:r>
              <a:rPr lang="zh-CN" altLang="en-US" sz="2800" b="1" dirty="0">
                <a:solidFill>
                  <a:srgbClr val="0070C0"/>
                </a:solidFill>
              </a:rPr>
              <a:t>）价格所传递的关于稀缺的信息，只会传到相关的人那里。只有想吃白米饭的人才会收到信息，喜欢吃蚯蚓串的刘启和榴莲味蚯蚓干的韩朵朵不会关注白米饭的价格。</a:t>
            </a:r>
            <a:endParaRPr lang="en-US" altLang="zh-CN" sz="2800" b="1" dirty="0">
              <a:solidFill>
                <a:srgbClr val="0070C0"/>
              </a:solidFill>
            </a:endParaRPr>
          </a:p>
          <a:p>
            <a:pPr>
              <a:buFont typeface="Wingdings" pitchFamily="2" charset="2"/>
              <a:buChar char="l"/>
            </a:pPr>
            <a:r>
              <a:rPr lang="en-US" altLang="zh-CN" sz="2800" b="1" dirty="0">
                <a:solidFill>
                  <a:srgbClr val="0070C0"/>
                </a:solidFill>
              </a:rPr>
              <a:t>4</a:t>
            </a:r>
            <a:r>
              <a:rPr lang="zh-CN" altLang="en-US" sz="2800" b="1" dirty="0">
                <a:solidFill>
                  <a:srgbClr val="0070C0"/>
                </a:solidFill>
              </a:rPr>
              <a:t>）只要人们购买某件产品，购买行为本身，就把人们的真实需求公之于众了。显示性偏好：嘴上说不要，身体很诚实。无法隐藏真实信息。</a:t>
            </a: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价格机制</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55</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5410712"/>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a:t>
            </a:r>
            <a:r>
              <a:rPr lang="en-US" altLang="zh-CN" sz="2800" b="1" dirty="0">
                <a:solidFill>
                  <a:srgbClr val="0070C0"/>
                </a:solidFill>
              </a:rPr>
              <a:t>3</a:t>
            </a:r>
            <a:r>
              <a:rPr lang="zh-CN" altLang="en-US" sz="2800" b="1" dirty="0">
                <a:solidFill>
                  <a:srgbClr val="0070C0"/>
                </a:solidFill>
              </a:rPr>
              <a:t>）价格是最好的奖惩机制。</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任何人做了错误的决定，不用写检讨，价格已经惩罚了他。比如，某厂商大量生产陈年蚯蚓干，但是卖不出去，只有降价促销。</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任何人做了正确的决定，不用发奖状，价格已经奖励了他。比如，某厂商研发了榴莲味蚯蚓干，深受年轻人喜爱，价格暴涨还供不应求，买一个要排队等一个小时。</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没错，我说的就是江汉路那家手作芝士榴莲饼。</a:t>
            </a:r>
            <a:endParaRPr lang="en-US" altLang="zh-CN" sz="2800" b="1" dirty="0">
              <a:solidFill>
                <a:srgbClr val="0070C0"/>
              </a:solidFill>
            </a:endParaRPr>
          </a:p>
          <a:p>
            <a:pPr>
              <a:buFont typeface="Wingdings" pitchFamily="2" charset="2"/>
              <a:buChar char="l"/>
            </a:pP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p>
        </p:txBody>
      </p:sp>
      <p:sp>
        <p:nvSpPr>
          <p:cNvPr id="20483" name="TextBox 3"/>
          <p:cNvSpPr txBox="1"/>
          <p:nvPr/>
        </p:nvSpPr>
        <p:spPr>
          <a:xfrm>
            <a:off x="286603" y="2526920"/>
            <a:ext cx="8557146" cy="83599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algn="ctr" eaLnBrk="1" hangingPunct="1">
              <a:lnSpc>
                <a:spcPct val="120000"/>
              </a:lnSpc>
              <a:spcBef>
                <a:spcPct val="0"/>
              </a:spcBef>
              <a:buNone/>
            </a:pPr>
            <a:r>
              <a:rPr lang="en-US" altLang="zh-CN" sz="4400" b="1" dirty="0">
                <a:solidFill>
                  <a:srgbClr val="0070C0"/>
                </a:solidFill>
                <a:latin typeface="微软雅黑" panose="020B0503020204020204" pitchFamily="34" charset="-122"/>
                <a:ea typeface="微软雅黑" panose="020B0503020204020204" pitchFamily="34" charset="-122"/>
              </a:rPr>
              <a:t>6.</a:t>
            </a:r>
            <a:r>
              <a:rPr lang="zh-CN" altLang="en-US" sz="4400" b="1" dirty="0">
                <a:solidFill>
                  <a:srgbClr val="0070C0"/>
                </a:solidFill>
                <a:latin typeface="微软雅黑" panose="020B0503020204020204" pitchFamily="34" charset="-122"/>
                <a:ea typeface="微软雅黑" panose="020B0503020204020204" pitchFamily="34" charset="-122"/>
              </a:rPr>
              <a:t>案例分析</a:t>
            </a:r>
            <a:endParaRPr lang="en-US" altLang="zh-CN" sz="4400" b="1" dirty="0">
              <a:solidFill>
                <a:srgbClr val="0070C0"/>
              </a:solidFill>
              <a:latin typeface="微软雅黑" panose="020B0503020204020204" pitchFamily="34" charset="-122"/>
              <a:ea typeface="微软雅黑" panose="020B0503020204020204" pitchFamily="34" charset="-122"/>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pPr marL="0" indent="0" algn="ctr">
                <a:spcBef>
                  <a:spcPct val="0"/>
                </a:spcBef>
                <a:buNone/>
              </a:pPr>
              <a:t>56</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案例分析</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57</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4"/>
            <a:ext cx="8557146" cy="1975926"/>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en-US" altLang="zh-CN" sz="2800" b="1" dirty="0">
                <a:solidFill>
                  <a:srgbClr val="0070C0"/>
                </a:solidFill>
              </a:rPr>
              <a:t>1.</a:t>
            </a:r>
            <a:r>
              <a:rPr lang="zh-CN" altLang="en-US" sz="2800" b="1" dirty="0">
                <a:solidFill>
                  <a:srgbClr val="0070C0"/>
                </a:solidFill>
              </a:rPr>
              <a:t> 人工智能和大数据发展使得对供给和需求的预测越来越精准。它最终会消灭市场，把我们带向计划经济吗？</a:t>
            </a:r>
            <a:endParaRPr lang="en-US" altLang="zh-CN" sz="3200" b="1" dirty="0">
              <a:solidFill>
                <a:srgbClr val="0070C0"/>
              </a:solidFill>
            </a:endParaRPr>
          </a:p>
          <a:p>
            <a:pPr>
              <a:buFont typeface="Wingdings" pitchFamily="2" charset="2"/>
              <a:buChar char="l"/>
            </a:pPr>
            <a:endParaRPr lang="zh-CN" altLang="en-US" sz="3200" b="1" dirty="0">
              <a:solidFill>
                <a:srgbClr val="0070C0"/>
              </a:solidFill>
            </a:endParaRPr>
          </a:p>
        </p:txBody>
      </p:sp>
      <p:sp>
        <p:nvSpPr>
          <p:cNvPr id="5" name="TextBox 4"/>
          <p:cNvSpPr txBox="1"/>
          <p:nvPr/>
        </p:nvSpPr>
        <p:spPr>
          <a:xfrm>
            <a:off x="357116" y="3266175"/>
            <a:ext cx="8557146" cy="3194721"/>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a:t>
            </a:r>
            <a:r>
              <a:rPr lang="en-US" altLang="zh-CN" sz="2800" b="1" dirty="0">
                <a:solidFill>
                  <a:srgbClr val="0070C0"/>
                </a:solidFill>
              </a:rPr>
              <a:t>1</a:t>
            </a:r>
            <a:r>
              <a:rPr lang="zh-CN" altLang="en-US" sz="2800" b="1" dirty="0">
                <a:solidFill>
                  <a:srgbClr val="0070C0"/>
                </a:solidFill>
              </a:rPr>
              <a:t>）先有市场和价格体系，后有消费者选择的大数据。</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a:t>
            </a:r>
            <a:r>
              <a:rPr lang="en-US" altLang="zh-CN" sz="2800" b="1" dirty="0">
                <a:solidFill>
                  <a:srgbClr val="0070C0"/>
                </a:solidFill>
              </a:rPr>
              <a:t>2</a:t>
            </a:r>
            <a:r>
              <a:rPr lang="zh-CN" altLang="en-US" sz="2800" b="1" dirty="0">
                <a:solidFill>
                  <a:srgbClr val="0070C0"/>
                </a:solidFill>
              </a:rPr>
              <a:t>）作为创新的新技术、新产品、新组织形式，需要依赖企业家精神和想象力。汽车出现之前有马车，有关马车运输业务的数据无法帮助卡尔</a:t>
            </a:r>
            <a:r>
              <a:rPr lang="en-US" altLang="zh-CN" sz="2800" b="1" dirty="0">
                <a:solidFill>
                  <a:srgbClr val="0070C0"/>
                </a:solidFill>
              </a:rPr>
              <a:t>·</a:t>
            </a:r>
            <a:r>
              <a:rPr lang="zh-CN" altLang="en-US" sz="2800" b="1" dirty="0">
                <a:solidFill>
                  <a:srgbClr val="0070C0"/>
                </a:solidFill>
              </a:rPr>
              <a:t>本茨发明汽车。比尔</a:t>
            </a:r>
            <a:r>
              <a:rPr lang="en-US" altLang="zh-CN" sz="2800" b="1" dirty="0">
                <a:solidFill>
                  <a:srgbClr val="0070C0"/>
                </a:solidFill>
              </a:rPr>
              <a:t>·</a:t>
            </a:r>
            <a:r>
              <a:rPr lang="zh-CN" altLang="en-US" sz="2800" b="1" dirty="0">
                <a:solidFill>
                  <a:srgbClr val="0070C0"/>
                </a:solidFill>
              </a:rPr>
              <a:t>盖茨创造软件产业，也不是基于已有的计算机数据，否则创造软件产业的应该是</a:t>
            </a:r>
            <a:r>
              <a:rPr lang="en-US" altLang="zh-CN" sz="2800" b="1" dirty="0">
                <a:solidFill>
                  <a:srgbClr val="0070C0"/>
                </a:solidFill>
              </a:rPr>
              <a:t>IBM</a:t>
            </a:r>
            <a:r>
              <a:rPr lang="zh-CN" altLang="en-US" sz="2800" b="1" dirty="0">
                <a:solidFill>
                  <a:srgbClr val="0070C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2364750"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案例分析题</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58</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pic>
        <p:nvPicPr>
          <p:cNvPr id="4" name="Picture 2" descr="https://ss0.baidu.com/6ONXsjip0QIZ8tyhnq/it/u=3624033614,816747547&amp;fm=173&amp;s=B8D965866763ACEE3C6515360300C082&amp;w=415&amp;h=545&amp;img.JPEG"/>
          <p:cNvPicPr>
            <a:picLocks noChangeAspect="1" noChangeArrowheads="1"/>
          </p:cNvPicPr>
          <p:nvPr/>
        </p:nvPicPr>
        <p:blipFill>
          <a:blip r:embed="rId2" cstate="print"/>
          <a:srcRect l="8349" r="9899"/>
          <a:stretch>
            <a:fillRect/>
          </a:stretch>
        </p:blipFill>
        <p:spPr bwMode="auto">
          <a:xfrm>
            <a:off x="0" y="955343"/>
            <a:ext cx="3207224" cy="5152029"/>
          </a:xfrm>
          <a:prstGeom prst="rect">
            <a:avLst/>
          </a:prstGeom>
          <a:noFill/>
        </p:spPr>
      </p:pic>
      <p:sp>
        <p:nvSpPr>
          <p:cNvPr id="5" name="矩形 4"/>
          <p:cNvSpPr/>
          <p:nvPr/>
        </p:nvSpPr>
        <p:spPr>
          <a:xfrm>
            <a:off x="3261815" y="1023288"/>
            <a:ext cx="5718412" cy="5262979"/>
          </a:xfrm>
          <a:prstGeom prst="rect">
            <a:avLst/>
          </a:prstGeom>
        </p:spPr>
        <p:txBody>
          <a:bodyPr wrap="square">
            <a:spAutoFit/>
          </a:bodyPr>
          <a:lstStyle/>
          <a:p>
            <a:pPr>
              <a:buFont typeface="Wingdings" pitchFamily="2" charset="2"/>
              <a:buChar char="l"/>
            </a:pPr>
            <a:r>
              <a:rPr lang="en-US" altLang="zh-CN" sz="2800" b="1" dirty="0">
                <a:solidFill>
                  <a:srgbClr val="0070C0"/>
                </a:solidFill>
              </a:rPr>
              <a:t>2.</a:t>
            </a:r>
            <a:r>
              <a:rPr lang="zh-CN" altLang="en-US" sz="2800" b="1" dirty="0">
                <a:solidFill>
                  <a:srgbClr val="0070C0"/>
                </a:solidFill>
              </a:rPr>
              <a:t>在购物时，我们经常看到各种打折促销。比如左图这种；还有“江南皮革厂倒闭了”、“华伦天奴清仓甩卖”；某品牌服装全场</a:t>
            </a:r>
            <a:r>
              <a:rPr lang="en-US" altLang="zh-CN" sz="2800" b="1" dirty="0">
                <a:solidFill>
                  <a:srgbClr val="0070C0"/>
                </a:solidFill>
              </a:rPr>
              <a:t>6</a:t>
            </a:r>
            <a:r>
              <a:rPr lang="zh-CN" altLang="en-US" sz="2800" b="1" dirty="0">
                <a:solidFill>
                  <a:srgbClr val="0070C0"/>
                </a:solidFill>
              </a:rPr>
              <a:t>折；某品牌服装旧款</a:t>
            </a:r>
            <a:r>
              <a:rPr lang="en-US" altLang="zh-CN" sz="2800" b="1" dirty="0">
                <a:solidFill>
                  <a:srgbClr val="0070C0"/>
                </a:solidFill>
              </a:rPr>
              <a:t>3</a:t>
            </a:r>
            <a:r>
              <a:rPr lang="zh-CN" altLang="en-US" sz="2800" b="1" dirty="0">
                <a:solidFill>
                  <a:srgbClr val="0070C0"/>
                </a:solidFill>
              </a:rPr>
              <a:t>折；品牌酸奶快到期的 “买一送一”；机票打折（火车票为什么不打折，解决春运问题其实可以借鉴机票的做法）</a:t>
            </a:r>
            <a:r>
              <a:rPr lang="en-US" altLang="zh-CN" sz="2800" b="1" dirty="0">
                <a:solidFill>
                  <a:srgbClr val="0070C0"/>
                </a:solidFill>
              </a:rPr>
              <a:t>……</a:t>
            </a:r>
            <a:r>
              <a:rPr lang="zh-CN" altLang="en-US" sz="2800" b="1" dirty="0">
                <a:solidFill>
                  <a:srgbClr val="0070C0"/>
                </a:solidFill>
              </a:rPr>
              <a:t>这些哪些是真打折（下调价格、增加需求量），哪些是假打折（营销策略）？</a:t>
            </a: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p:txBody>
      </p:sp>
    </p:spTree>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2364750"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案例分析题</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59</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矩形 4"/>
          <p:cNvSpPr/>
          <p:nvPr/>
        </p:nvSpPr>
        <p:spPr>
          <a:xfrm>
            <a:off x="3261815" y="1023288"/>
            <a:ext cx="5718412" cy="5632311"/>
          </a:xfrm>
          <a:prstGeom prst="rect">
            <a:avLst/>
          </a:prstGeom>
        </p:spPr>
        <p:txBody>
          <a:bodyPr wrap="square">
            <a:spAutoFit/>
          </a:bodyPr>
          <a:lstStyle/>
          <a:p>
            <a:pPr>
              <a:buFont typeface="Wingdings" pitchFamily="2" charset="2"/>
              <a:buChar char="l"/>
            </a:pPr>
            <a:r>
              <a:rPr lang="zh-CN" altLang="en-US" sz="2400" b="1" dirty="0">
                <a:solidFill>
                  <a:srgbClr val="0070C0"/>
                </a:solidFill>
              </a:rPr>
              <a:t>真打折</a:t>
            </a:r>
            <a:r>
              <a:rPr lang="en-US" altLang="zh-CN" sz="2400" b="1" dirty="0">
                <a:solidFill>
                  <a:srgbClr val="0070C0"/>
                </a:solidFill>
              </a:rPr>
              <a:t>——</a:t>
            </a:r>
            <a:r>
              <a:rPr lang="zh-CN" altLang="en-US" sz="2400" b="1" dirty="0">
                <a:solidFill>
                  <a:srgbClr val="0070C0"/>
                </a:solidFill>
              </a:rPr>
              <a:t>美国商场服装的打折过程</a:t>
            </a:r>
            <a:r>
              <a:rPr lang="en-US" altLang="zh-CN" sz="2400" b="1" dirty="0">
                <a:solidFill>
                  <a:srgbClr val="0070C0"/>
                </a:solidFill>
              </a:rPr>
              <a:t>: </a:t>
            </a:r>
          </a:p>
          <a:p>
            <a:pPr>
              <a:buFont typeface="Wingdings" pitchFamily="2" charset="2"/>
              <a:buChar char="l"/>
            </a:pPr>
            <a:r>
              <a:rPr lang="zh-CN" altLang="en-US" sz="2400" b="1" dirty="0">
                <a:solidFill>
                  <a:srgbClr val="0070C0"/>
                </a:solidFill>
              </a:rPr>
              <a:t>一件春款</a:t>
            </a:r>
            <a:r>
              <a:rPr lang="en-US" altLang="zh-CN" sz="2400" b="1" dirty="0">
                <a:solidFill>
                  <a:srgbClr val="0070C0"/>
                </a:solidFill>
              </a:rPr>
              <a:t>CK </a:t>
            </a:r>
            <a:r>
              <a:rPr lang="zh-CN" altLang="en-US" sz="2400" b="1" dirty="0">
                <a:solidFill>
                  <a:srgbClr val="0070C0"/>
                </a:solidFill>
              </a:rPr>
              <a:t>外套吊牌价为</a:t>
            </a:r>
            <a:r>
              <a:rPr lang="en-US" altLang="zh-CN" sz="2400" b="1" dirty="0">
                <a:solidFill>
                  <a:srgbClr val="0070C0"/>
                </a:solidFill>
              </a:rPr>
              <a:t>128</a:t>
            </a:r>
            <a:r>
              <a:rPr lang="zh-CN" altLang="en-US" sz="2400" b="1" dirty="0">
                <a:solidFill>
                  <a:srgbClr val="0070C0"/>
                </a:solidFill>
              </a:rPr>
              <a:t>美元。</a:t>
            </a:r>
            <a:endParaRPr lang="en-US" altLang="zh-CN" sz="2400" b="1" dirty="0">
              <a:solidFill>
                <a:srgbClr val="0070C0"/>
              </a:solidFill>
            </a:endParaRPr>
          </a:p>
          <a:p>
            <a:pPr>
              <a:buFont typeface="Wingdings" pitchFamily="2" charset="2"/>
              <a:buChar char="l"/>
            </a:pPr>
            <a:r>
              <a:rPr lang="en-US" altLang="zh-CN" sz="2400" b="1" dirty="0">
                <a:solidFill>
                  <a:srgbClr val="0070C0"/>
                </a:solidFill>
              </a:rPr>
              <a:t>1</a:t>
            </a:r>
            <a:r>
              <a:rPr lang="zh-CN" altLang="en-US" sz="2400" b="1" dirty="0">
                <a:solidFill>
                  <a:srgbClr val="0070C0"/>
                </a:solidFill>
              </a:rPr>
              <a:t>月份，梅西百货销售，会员打</a:t>
            </a:r>
            <a:r>
              <a:rPr lang="en-US" altLang="zh-CN" sz="2400" b="1" dirty="0">
                <a:solidFill>
                  <a:srgbClr val="0070C0"/>
                </a:solidFill>
              </a:rPr>
              <a:t>85</a:t>
            </a:r>
            <a:r>
              <a:rPr lang="zh-CN" altLang="en-US" sz="2400" b="1" dirty="0">
                <a:solidFill>
                  <a:srgbClr val="0070C0"/>
                </a:solidFill>
              </a:rPr>
              <a:t>折。</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梅西百货大批量上夏装后，不再售卖。</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此后，断码的、有小瑕疵的进入折扣超市</a:t>
            </a:r>
            <a:r>
              <a:rPr lang="en-US" altLang="zh-CN" sz="2400" b="1" dirty="0">
                <a:solidFill>
                  <a:srgbClr val="0070C0"/>
                </a:solidFill>
              </a:rPr>
              <a:t>Marshalls</a:t>
            </a:r>
            <a:r>
              <a:rPr lang="zh-CN" altLang="en-US" sz="2400" b="1" dirty="0">
                <a:solidFill>
                  <a:srgbClr val="0070C0"/>
                </a:solidFill>
              </a:rPr>
              <a:t>，售价为</a:t>
            </a:r>
            <a:r>
              <a:rPr lang="en-US" altLang="zh-CN" sz="2400" b="1" dirty="0">
                <a:solidFill>
                  <a:srgbClr val="0070C0"/>
                </a:solidFill>
              </a:rPr>
              <a:t>59.99</a:t>
            </a:r>
            <a:r>
              <a:rPr lang="zh-CN" altLang="en-US" sz="2400" b="1" dirty="0">
                <a:solidFill>
                  <a:srgbClr val="0070C0"/>
                </a:solidFill>
              </a:rPr>
              <a:t>美元</a:t>
            </a:r>
            <a:r>
              <a:rPr lang="en-US" altLang="zh-CN" sz="2400" b="1" dirty="0">
                <a:solidFill>
                  <a:srgbClr val="0070C0"/>
                </a:solidFill>
              </a:rPr>
              <a:t>(5</a:t>
            </a:r>
            <a:r>
              <a:rPr lang="zh-CN" altLang="en-US" sz="2400" b="1" dirty="0">
                <a:solidFill>
                  <a:srgbClr val="0070C0"/>
                </a:solidFill>
              </a:rPr>
              <a:t>折</a:t>
            </a:r>
            <a:r>
              <a:rPr lang="en-US" altLang="zh-CN" sz="2400" b="1" dirty="0">
                <a:solidFill>
                  <a:srgbClr val="0070C0"/>
                </a:solidFill>
              </a:rPr>
              <a:t>)</a:t>
            </a:r>
            <a:r>
              <a:rPr lang="zh-CN" altLang="en-US" sz="2400" b="1" dirty="0">
                <a:solidFill>
                  <a:srgbClr val="0070C0"/>
                </a:solidFill>
              </a:rPr>
              <a:t>。</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销售</a:t>
            </a:r>
            <a:r>
              <a:rPr lang="en-US" altLang="zh-CN" sz="2400" b="1" dirty="0">
                <a:solidFill>
                  <a:srgbClr val="0070C0"/>
                </a:solidFill>
              </a:rPr>
              <a:t>1-2</a:t>
            </a:r>
            <a:r>
              <a:rPr lang="zh-CN" altLang="en-US" sz="2400" b="1" dirty="0">
                <a:solidFill>
                  <a:srgbClr val="0070C0"/>
                </a:solidFill>
              </a:rPr>
              <a:t>个月后未卖出，就进行普通清仓，贴上红标签，价格为</a:t>
            </a:r>
            <a:r>
              <a:rPr lang="en-US" altLang="zh-CN" sz="2400" b="1" dirty="0">
                <a:solidFill>
                  <a:srgbClr val="0070C0"/>
                </a:solidFill>
              </a:rPr>
              <a:t>44</a:t>
            </a:r>
            <a:r>
              <a:rPr lang="zh-CN" altLang="en-US" sz="2400" b="1" dirty="0">
                <a:solidFill>
                  <a:srgbClr val="0070C0"/>
                </a:solidFill>
              </a:rPr>
              <a:t>美元</a:t>
            </a:r>
            <a:r>
              <a:rPr lang="en-US" altLang="zh-CN" sz="2400" b="1" dirty="0">
                <a:solidFill>
                  <a:srgbClr val="0070C0"/>
                </a:solidFill>
              </a:rPr>
              <a:t>(3</a:t>
            </a:r>
            <a:r>
              <a:rPr lang="zh-CN" altLang="en-US" sz="2400" b="1" dirty="0">
                <a:solidFill>
                  <a:srgbClr val="0070C0"/>
                </a:solidFill>
              </a:rPr>
              <a:t>折</a:t>
            </a:r>
            <a:r>
              <a:rPr lang="en-US" altLang="zh-CN" sz="2400" b="1" dirty="0">
                <a:solidFill>
                  <a:srgbClr val="0070C0"/>
                </a:solidFill>
              </a:rPr>
              <a:t>)</a:t>
            </a:r>
            <a:r>
              <a:rPr lang="zh-CN" altLang="en-US" sz="2400" b="1" dirty="0">
                <a:solidFill>
                  <a:srgbClr val="0070C0"/>
                </a:solidFill>
              </a:rPr>
              <a:t>。</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到第二年</a:t>
            </a:r>
            <a:r>
              <a:rPr lang="en-US" altLang="zh-CN" sz="2400" b="1" dirty="0">
                <a:solidFill>
                  <a:srgbClr val="0070C0"/>
                </a:solidFill>
              </a:rPr>
              <a:t>1</a:t>
            </a:r>
            <a:r>
              <a:rPr lang="zh-CN" altLang="en-US" sz="2400" b="1" dirty="0">
                <a:solidFill>
                  <a:srgbClr val="0070C0"/>
                </a:solidFill>
              </a:rPr>
              <a:t>月初，春款服装小规模上架时，冬季清仓开始，贴上第一个黄标签，价格为</a:t>
            </a:r>
            <a:r>
              <a:rPr lang="en-US" altLang="zh-CN" sz="2400" b="1" dirty="0">
                <a:solidFill>
                  <a:srgbClr val="0070C0"/>
                </a:solidFill>
              </a:rPr>
              <a:t>29</a:t>
            </a:r>
            <a:r>
              <a:rPr lang="zh-CN" altLang="en-US" sz="2400" b="1" dirty="0">
                <a:solidFill>
                  <a:srgbClr val="0070C0"/>
                </a:solidFill>
              </a:rPr>
              <a:t>美元</a:t>
            </a:r>
            <a:r>
              <a:rPr lang="en-US" altLang="zh-CN" sz="2400" b="1" dirty="0">
                <a:solidFill>
                  <a:srgbClr val="0070C0"/>
                </a:solidFill>
              </a:rPr>
              <a:t>(2</a:t>
            </a:r>
            <a:r>
              <a:rPr lang="zh-CN" altLang="en-US" sz="2400" b="1" dirty="0">
                <a:solidFill>
                  <a:srgbClr val="0070C0"/>
                </a:solidFill>
              </a:rPr>
              <a:t>折</a:t>
            </a:r>
            <a:r>
              <a:rPr lang="en-US" altLang="zh-CN" sz="2400" b="1" dirty="0">
                <a:solidFill>
                  <a:srgbClr val="0070C0"/>
                </a:solidFill>
              </a:rPr>
              <a:t>)</a:t>
            </a:r>
            <a:r>
              <a:rPr lang="zh-CN" altLang="en-US" sz="2400" b="1" dirty="0">
                <a:solidFill>
                  <a:srgbClr val="0070C0"/>
                </a:solidFill>
              </a:rPr>
              <a:t>。</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到第二年</a:t>
            </a:r>
            <a:r>
              <a:rPr lang="en-US" altLang="zh-CN" sz="2400" b="1" dirty="0">
                <a:solidFill>
                  <a:srgbClr val="0070C0"/>
                </a:solidFill>
              </a:rPr>
              <a:t>1</a:t>
            </a:r>
            <a:r>
              <a:rPr lang="zh-CN" altLang="en-US" sz="2400" b="1" dirty="0">
                <a:solidFill>
                  <a:srgbClr val="0070C0"/>
                </a:solidFill>
              </a:rPr>
              <a:t>月底，春款服装大规模上架时，冬季清仓接近尾声，贴上第二个黄标签，价格为</a:t>
            </a:r>
            <a:r>
              <a:rPr lang="en-US" altLang="zh-CN" sz="2400" b="1" dirty="0">
                <a:solidFill>
                  <a:srgbClr val="0070C0"/>
                </a:solidFill>
              </a:rPr>
              <a:t>20</a:t>
            </a:r>
            <a:r>
              <a:rPr lang="zh-CN" altLang="en-US" sz="2400" b="1" dirty="0">
                <a:solidFill>
                  <a:srgbClr val="0070C0"/>
                </a:solidFill>
              </a:rPr>
              <a:t>美元</a:t>
            </a:r>
            <a:r>
              <a:rPr lang="en-US" altLang="zh-CN" sz="2400" b="1" dirty="0">
                <a:solidFill>
                  <a:srgbClr val="0070C0"/>
                </a:solidFill>
              </a:rPr>
              <a:t>(1.5</a:t>
            </a:r>
            <a:r>
              <a:rPr lang="zh-CN" altLang="en-US" sz="2400" b="1" dirty="0">
                <a:solidFill>
                  <a:srgbClr val="0070C0"/>
                </a:solidFill>
              </a:rPr>
              <a:t>折</a:t>
            </a:r>
            <a:r>
              <a:rPr lang="en-US" altLang="zh-CN" sz="2400" b="1" dirty="0">
                <a:solidFill>
                  <a:srgbClr val="0070C0"/>
                </a:solidFill>
              </a:rPr>
              <a:t>)</a:t>
            </a:r>
            <a:r>
              <a:rPr lang="zh-CN" altLang="en-US" sz="2400" b="1" dirty="0">
                <a:solidFill>
                  <a:srgbClr val="0070C0"/>
                </a:solidFill>
              </a:rPr>
              <a:t>。</a:t>
            </a:r>
            <a:endParaRPr lang="en-US" altLang="zh-CN" sz="2400" b="1" dirty="0">
              <a:solidFill>
                <a:srgbClr val="0070C0"/>
              </a:solidFill>
            </a:endParaRPr>
          </a:p>
          <a:p>
            <a:pPr>
              <a:buFont typeface="Wingdings" pitchFamily="2" charset="2"/>
              <a:buChar char="l"/>
            </a:pPr>
            <a:r>
              <a:rPr lang="zh-CN" altLang="en-US" sz="2400" b="1" dirty="0">
                <a:solidFill>
                  <a:srgbClr val="0070C0"/>
                </a:solidFill>
              </a:rPr>
              <a:t>当时折合人民币</a:t>
            </a:r>
            <a:r>
              <a:rPr lang="en-US" altLang="zh-CN" sz="2400" b="1" dirty="0">
                <a:solidFill>
                  <a:srgbClr val="0070C0"/>
                </a:solidFill>
              </a:rPr>
              <a:t>125</a:t>
            </a:r>
            <a:r>
              <a:rPr lang="zh-CN" altLang="en-US" sz="2400" b="1" dirty="0">
                <a:solidFill>
                  <a:srgbClr val="0070C0"/>
                </a:solidFill>
              </a:rPr>
              <a:t>元一件。 </a:t>
            </a:r>
            <a:endParaRPr lang="en-US" altLang="zh-CN" sz="2400" b="1" dirty="0">
              <a:solidFill>
                <a:srgbClr val="0070C0"/>
              </a:solidFill>
            </a:endParaRPr>
          </a:p>
        </p:txBody>
      </p:sp>
      <p:pic>
        <p:nvPicPr>
          <p:cNvPr id="77826" name="Picture 2"/>
          <p:cNvPicPr>
            <a:picLocks noChangeAspect="1" noChangeArrowheads="1"/>
          </p:cNvPicPr>
          <p:nvPr/>
        </p:nvPicPr>
        <p:blipFill>
          <a:blip r:embed="rId2" cstate="print"/>
          <a:srcRect l="16866" r="17761"/>
          <a:stretch>
            <a:fillRect/>
          </a:stretch>
        </p:blipFill>
        <p:spPr bwMode="auto">
          <a:xfrm>
            <a:off x="0" y="955342"/>
            <a:ext cx="2906973" cy="5926669"/>
          </a:xfrm>
          <a:prstGeom prst="rect">
            <a:avLst/>
          </a:prstGeom>
          <a:noFill/>
          <a:ln w="9525">
            <a:noFill/>
            <a:miter lim="800000"/>
            <a:headEnd/>
            <a:tailEnd/>
          </a:ln>
        </p:spPr>
      </p:pic>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资源的配置方式：自给自足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6</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430579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eaLnBrk="1" hangingPunct="1">
              <a:lnSpc>
                <a:spcPct val="120000"/>
              </a:lnSpc>
              <a:spcBef>
                <a:spcPct val="0"/>
              </a:spcBef>
              <a:buNone/>
            </a:pPr>
            <a:r>
              <a:rPr lang="zh-CN" altLang="en-US" sz="2800" b="1" dirty="0">
                <a:solidFill>
                  <a:srgbClr val="0070C0"/>
                </a:solidFill>
                <a:latin typeface="微软雅黑" panose="020B0503020204020204" pitchFamily="34" charset="-122"/>
                <a:ea typeface="微软雅黑" panose="020B0503020204020204" pitchFamily="34" charset="-122"/>
              </a:rPr>
              <a:t>实际上，完全的自给自足只存在于原始社会，随着产品种类的丰富和复杂程度的提高，一个人不可能生产哪怕一件你觉得很简单的产品。</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en-US" altLang="zh-CN" sz="28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r>
              <a:rPr lang="en-US" altLang="zh-CN" sz="2800" b="1" dirty="0">
                <a:solidFill>
                  <a:srgbClr val="0070C0"/>
                </a:solidFill>
                <a:latin typeface="微软雅黑" panose="020B0503020204020204" pitchFamily="34" charset="-122"/>
                <a:ea typeface="微软雅黑" panose="020B0503020204020204" pitchFamily="34" charset="-122"/>
              </a:rPr>
              <a:t>1.</a:t>
            </a:r>
            <a:r>
              <a:rPr lang="zh-CN" altLang="en-US" sz="2800" b="1" dirty="0">
                <a:solidFill>
                  <a:srgbClr val="0070C0"/>
                </a:solidFill>
                <a:latin typeface="微软雅黑" panose="020B0503020204020204" pitchFamily="34" charset="-122"/>
                <a:ea typeface="微软雅黑" panose="020B0503020204020204" pitchFamily="34" charset="-122"/>
              </a:rPr>
              <a:t>全家大年三十做饺子</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自己生产小麦</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面粉</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饺子皮；自己养猪；自己种菜。</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None/>
            </a:pPr>
            <a:r>
              <a:rPr lang="en-US" altLang="zh-CN" sz="2800" b="1" dirty="0">
                <a:solidFill>
                  <a:srgbClr val="0070C0"/>
                </a:solidFill>
                <a:latin typeface="微软雅黑" panose="020B0503020204020204" pitchFamily="34" charset="-122"/>
                <a:ea typeface="微软雅黑" panose="020B0503020204020204" pitchFamily="34" charset="-122"/>
              </a:rPr>
              <a:t>2.</a:t>
            </a:r>
            <a:r>
              <a:rPr lang="zh-CN" altLang="en-US" sz="2800" b="1" dirty="0">
                <a:solidFill>
                  <a:srgbClr val="0070C0"/>
                </a:solidFill>
                <a:latin typeface="微软雅黑" panose="020B0503020204020204" pitchFamily="34" charset="-122"/>
                <a:ea typeface="微软雅黑" panose="020B0503020204020204" pitchFamily="34" charset="-122"/>
              </a:rPr>
              <a:t>给你的心上人织围巾</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自己养羊</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剪羊毛</a:t>
            </a:r>
            <a:r>
              <a:rPr lang="en-US" altLang="zh-CN" sz="2800" b="1" dirty="0">
                <a:solidFill>
                  <a:srgbClr val="0070C0"/>
                </a:solidFill>
                <a:latin typeface="微软雅黑" panose="020B0503020204020204" pitchFamily="34" charset="-122"/>
                <a:ea typeface="微软雅黑" panose="020B0503020204020204" pitchFamily="34" charset="-122"/>
              </a:rPr>
              <a:t>——</a:t>
            </a:r>
            <a:r>
              <a:rPr lang="zh-CN" altLang="en-US" sz="2800" b="1" dirty="0">
                <a:solidFill>
                  <a:srgbClr val="0070C0"/>
                </a:solidFill>
                <a:latin typeface="微软雅黑" panose="020B0503020204020204" pitchFamily="34" charset="-122"/>
                <a:ea typeface="微软雅黑" panose="020B0503020204020204" pitchFamily="34" charset="-122"/>
              </a:rPr>
              <a:t>毛线；制造织衣针。</a:t>
            </a:r>
            <a:endParaRPr lang="en-US" altLang="zh-CN" sz="28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p:cover dir="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案例分析</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60</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TextBox 4"/>
          <p:cNvSpPr txBox="1"/>
          <p:nvPr/>
        </p:nvSpPr>
        <p:spPr>
          <a:xfrm>
            <a:off x="357116" y="1300898"/>
            <a:ext cx="8557146" cy="104028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en-US" altLang="zh-CN" sz="2800" b="1" dirty="0">
                <a:solidFill>
                  <a:srgbClr val="0070C0"/>
                </a:solidFill>
              </a:rPr>
              <a:t>3.</a:t>
            </a:r>
            <a:r>
              <a:rPr lang="zh-CN" altLang="en-US" sz="2800" b="1" dirty="0">
                <a:solidFill>
                  <a:srgbClr val="0070C0"/>
                </a:solidFill>
              </a:rPr>
              <a:t>为何会有“谷贱伤农”的现象？</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“谷贱伤农”指在丰收的年份，农民的收入反而减少</a:t>
            </a:r>
            <a:endParaRPr lang="en-US" altLang="zh-CN" sz="2800" b="1" dirty="0">
              <a:solidFill>
                <a:srgbClr val="0070C0"/>
              </a:solidFill>
            </a:endParaRPr>
          </a:p>
        </p:txBody>
      </p:sp>
      <p:sp>
        <p:nvSpPr>
          <p:cNvPr id="6" name="TextBox 5"/>
          <p:cNvSpPr txBox="1"/>
          <p:nvPr/>
        </p:nvSpPr>
        <p:spPr>
          <a:xfrm>
            <a:off x="341194" y="2367699"/>
            <a:ext cx="8557146" cy="156966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400" b="1" dirty="0">
                <a:latin typeface="宋体" charset="-122"/>
              </a:rPr>
              <a:t>农产品属于</a:t>
            </a:r>
            <a:r>
              <a:rPr lang="zh-CN" altLang="en-US" sz="2400" b="1" dirty="0">
                <a:solidFill>
                  <a:srgbClr val="FF0000"/>
                </a:solidFill>
                <a:latin typeface="宋体" charset="-122"/>
              </a:rPr>
              <a:t>需求缺乏弹性</a:t>
            </a:r>
            <a:r>
              <a:rPr lang="zh-CN" altLang="en-US" sz="2400" b="1" dirty="0">
                <a:latin typeface="宋体" charset="-122"/>
              </a:rPr>
              <a:t>的商品。即农产品需求的价格</a:t>
            </a:r>
            <a:r>
              <a:rPr lang="zh-CN" altLang="en-US" sz="2400" b="1">
                <a:latin typeface="宋体" charset="-122"/>
              </a:rPr>
              <a:t>弹性是</a:t>
            </a:r>
            <a:r>
              <a:rPr lang="zh-CN" altLang="en-US" sz="2400" b="1" dirty="0">
                <a:latin typeface="宋体" charset="-122"/>
              </a:rPr>
              <a:t>小于</a:t>
            </a:r>
            <a:r>
              <a:rPr lang="en-US" altLang="zh-CN" sz="2400" b="1" dirty="0">
                <a:latin typeface="Times New Roman" pitchFamily="18" charset="0"/>
              </a:rPr>
              <a:t>1</a:t>
            </a:r>
            <a:r>
              <a:rPr lang="zh-CN" altLang="en-US" sz="2400" b="1" dirty="0">
                <a:latin typeface="宋体" charset="-122"/>
              </a:rPr>
              <a:t>的，农产品的丰收使农产品供给增加，进而使农产品的均衡价格下降，且农产品均衡价格的下降幅度大于农产品的均衡数量的增加幅度，最后致使农民总收入量减少。</a:t>
            </a:r>
            <a:endParaRPr lang="en-US" altLang="zh-CN" sz="2400" b="1" dirty="0">
              <a:solidFill>
                <a:srgbClr val="0070C0"/>
              </a:solidFill>
            </a:endParaRPr>
          </a:p>
        </p:txBody>
      </p:sp>
      <p:pic>
        <p:nvPicPr>
          <p:cNvPr id="7" name="内容占位符 6" descr="t224.TIF"/>
          <p:cNvPicPr>
            <a:picLocks noChangeAspect="1"/>
          </p:cNvPicPr>
          <p:nvPr/>
        </p:nvPicPr>
        <p:blipFill>
          <a:blip r:embed="rId2" cstate="print"/>
          <a:srcRect/>
          <a:stretch>
            <a:fillRect/>
          </a:stretch>
        </p:blipFill>
        <p:spPr>
          <a:xfrm>
            <a:off x="1318625" y="3944203"/>
            <a:ext cx="6481710" cy="2913797"/>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课后作业</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61</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2936188"/>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课后作业共两题</a:t>
            </a:r>
            <a:endParaRPr lang="en-US" altLang="zh-CN" sz="2800" b="1" dirty="0">
              <a:solidFill>
                <a:srgbClr val="0070C0"/>
              </a:solidFill>
            </a:endParaRPr>
          </a:p>
          <a:p>
            <a:pPr>
              <a:buFont typeface="Wingdings" pitchFamily="2" charset="2"/>
              <a:buChar char="l"/>
            </a:pPr>
            <a:endParaRPr lang="en-US" altLang="zh-CN" sz="2800" b="1" dirty="0">
              <a:solidFill>
                <a:srgbClr val="0070C0"/>
              </a:solidFill>
            </a:endParaRPr>
          </a:p>
          <a:p>
            <a:pPr>
              <a:buFont typeface="Wingdings" pitchFamily="2" charset="2"/>
              <a:buChar char="l"/>
            </a:pPr>
            <a:r>
              <a:rPr lang="zh-CN" altLang="en-US" sz="2800" b="1" dirty="0">
                <a:solidFill>
                  <a:srgbClr val="0070C0"/>
                </a:solidFill>
              </a:rPr>
              <a:t>课后作业</a:t>
            </a:r>
            <a:r>
              <a:rPr lang="en-US" altLang="zh-CN" sz="2800" b="1" dirty="0">
                <a:solidFill>
                  <a:srgbClr val="0070C0"/>
                </a:solidFill>
              </a:rPr>
              <a:t>1</a:t>
            </a:r>
            <a:r>
              <a:rPr lang="zh-CN" altLang="en-US" sz="2800" b="1" dirty="0">
                <a:solidFill>
                  <a:srgbClr val="0070C0"/>
                </a:solidFill>
              </a:rPr>
              <a:t>：</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在应对新冠肺炎疫情方面，你觉得市场手段和计划措施哪个更优？两者是否可以互补使用，以达到更好的效果？</a:t>
            </a:r>
            <a:endParaRPr lang="zh-CN" altLang="en-US" sz="3200" b="1" dirty="0">
              <a:solidFill>
                <a:srgbClr val="0070C0"/>
              </a:solidFill>
            </a:endParaRPr>
          </a:p>
        </p:txBody>
      </p:sp>
    </p:spTree>
    <p:extLst>
      <p:ext uri="{BB962C8B-B14F-4D97-AF65-F5344CB8AC3E}">
        <p14:creationId xmlns:p14="http://schemas.microsoft.com/office/powerpoint/2010/main" val="32824767"/>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935145" cy="61555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b="1" dirty="0">
                <a:solidFill>
                  <a:srgbClr val="FF0000"/>
                </a:solidFill>
                <a:ea typeface="宋体" panose="02010600030101010101" pitchFamily="2" charset="-122"/>
              </a:rPr>
              <a:t>课后作业</a:t>
            </a: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pPr marL="0" marR="0" lvl="0" indent="0" algn="ctr" defTabSz="914400" rtl="0" eaLnBrk="1" fontAlgn="base" latinLnBrk="0" hangingPunct="1">
                <a:lnSpc>
                  <a:spcPct val="100000"/>
                </a:lnSpc>
                <a:spcBef>
                  <a:spcPct val="0"/>
                </a:spcBef>
                <a:spcAft>
                  <a:spcPct val="0"/>
                </a:spcAft>
                <a:buClrTx/>
                <a:buSzTx/>
                <a:buFontTx/>
                <a:buNone/>
                <a:defRPr/>
              </a:pPr>
              <a:t>62</a:t>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TextBox 3"/>
          <p:cNvSpPr txBox="1"/>
          <p:nvPr/>
        </p:nvSpPr>
        <p:spPr>
          <a:xfrm>
            <a:off x="232012" y="1353213"/>
            <a:ext cx="8557146" cy="5090624"/>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a:buFont typeface="Wingdings" pitchFamily="2" charset="2"/>
              <a:buChar char="l"/>
            </a:pPr>
            <a:r>
              <a:rPr lang="zh-CN" altLang="en-US" sz="2800" b="1" dirty="0">
                <a:solidFill>
                  <a:srgbClr val="0070C0"/>
                </a:solidFill>
              </a:rPr>
              <a:t>课后作业</a:t>
            </a:r>
            <a:r>
              <a:rPr lang="en-US" altLang="zh-CN" sz="2800" b="1" dirty="0">
                <a:solidFill>
                  <a:srgbClr val="0070C0"/>
                </a:solidFill>
              </a:rPr>
              <a:t>2</a:t>
            </a:r>
            <a:r>
              <a:rPr lang="zh-CN" altLang="en-US" sz="2800" b="1" dirty="0">
                <a:solidFill>
                  <a:srgbClr val="0070C0"/>
                </a:solidFill>
              </a:rPr>
              <a:t>：</a:t>
            </a:r>
            <a:endParaRPr lang="en-US" altLang="zh-CN" sz="2800" b="1" dirty="0">
              <a:solidFill>
                <a:srgbClr val="0070C0"/>
              </a:solidFill>
            </a:endParaRPr>
          </a:p>
          <a:p>
            <a:pPr>
              <a:buFont typeface="Wingdings" pitchFamily="2" charset="2"/>
              <a:buChar char="l"/>
            </a:pPr>
            <a:r>
              <a:rPr lang="en-US" altLang="zh-CN" sz="2800" b="1" dirty="0">
                <a:solidFill>
                  <a:srgbClr val="0070C0"/>
                </a:solidFill>
              </a:rPr>
              <a:t>2016</a:t>
            </a:r>
            <a:r>
              <a:rPr lang="zh-CN" altLang="en-US" sz="2800" b="1" dirty="0">
                <a:solidFill>
                  <a:srgbClr val="0070C0"/>
                </a:solidFill>
              </a:rPr>
              <a:t>年</a:t>
            </a:r>
            <a:r>
              <a:rPr lang="en-US" altLang="zh-CN" sz="2800" b="1" dirty="0">
                <a:solidFill>
                  <a:srgbClr val="0070C0"/>
                </a:solidFill>
              </a:rPr>
              <a:t>1</a:t>
            </a:r>
            <a:r>
              <a:rPr lang="zh-CN" altLang="en-US" sz="2800" b="1" dirty="0">
                <a:solidFill>
                  <a:srgbClr val="0070C0"/>
                </a:solidFill>
              </a:rPr>
              <a:t>月</a:t>
            </a:r>
            <a:r>
              <a:rPr lang="en-US" altLang="zh-CN" sz="2800" b="1" dirty="0">
                <a:solidFill>
                  <a:srgbClr val="0070C0"/>
                </a:solidFill>
              </a:rPr>
              <a:t>1</a:t>
            </a:r>
            <a:r>
              <a:rPr lang="zh-CN" altLang="en-US" sz="2800" b="1" dirty="0">
                <a:solidFill>
                  <a:srgbClr val="0070C0"/>
                </a:solidFill>
              </a:rPr>
              <a:t>日，国家实施了全面二孩政策，可从近几年的生育数据来看，人们生二胎的意愿并不高。</a:t>
            </a:r>
            <a:r>
              <a:rPr lang="en-US" altLang="zh-CN" sz="2800" b="1" dirty="0">
                <a:solidFill>
                  <a:srgbClr val="0070C0"/>
                </a:solidFill>
              </a:rPr>
              <a:t>2016</a:t>
            </a:r>
            <a:r>
              <a:rPr lang="zh-CN" altLang="en-US" sz="2800" b="1" dirty="0">
                <a:solidFill>
                  <a:srgbClr val="0070C0"/>
                </a:solidFill>
              </a:rPr>
              <a:t>年出生人口达到</a:t>
            </a:r>
            <a:r>
              <a:rPr lang="en-US" altLang="zh-CN" sz="2800" b="1" dirty="0">
                <a:solidFill>
                  <a:srgbClr val="0070C0"/>
                </a:solidFill>
              </a:rPr>
              <a:t>1786</a:t>
            </a:r>
            <a:r>
              <a:rPr lang="zh-CN" altLang="en-US" sz="2800" b="1" dirty="0">
                <a:solidFill>
                  <a:srgbClr val="0070C0"/>
                </a:solidFill>
              </a:rPr>
              <a:t>万人，</a:t>
            </a:r>
            <a:r>
              <a:rPr lang="en-US" altLang="zh-CN" sz="2800" b="1" dirty="0">
                <a:solidFill>
                  <a:srgbClr val="0070C0"/>
                </a:solidFill>
              </a:rPr>
              <a:t>2017</a:t>
            </a:r>
            <a:r>
              <a:rPr lang="zh-CN" altLang="en-US" sz="2800" b="1" dirty="0">
                <a:solidFill>
                  <a:srgbClr val="0070C0"/>
                </a:solidFill>
              </a:rPr>
              <a:t>年出生人口为</a:t>
            </a:r>
            <a:r>
              <a:rPr lang="en-US" altLang="zh-CN" sz="2800" b="1" dirty="0">
                <a:solidFill>
                  <a:srgbClr val="0070C0"/>
                </a:solidFill>
              </a:rPr>
              <a:t>1723</a:t>
            </a:r>
            <a:r>
              <a:rPr lang="zh-CN" altLang="en-US" sz="2800" b="1" dirty="0">
                <a:solidFill>
                  <a:srgbClr val="0070C0"/>
                </a:solidFill>
              </a:rPr>
              <a:t>万人，</a:t>
            </a:r>
            <a:r>
              <a:rPr lang="en-US" altLang="zh-CN" sz="2800" b="1" dirty="0">
                <a:solidFill>
                  <a:srgbClr val="0070C0"/>
                </a:solidFill>
              </a:rPr>
              <a:t>2018</a:t>
            </a:r>
            <a:r>
              <a:rPr lang="zh-CN" altLang="en-US" sz="2800" b="1" dirty="0">
                <a:solidFill>
                  <a:srgbClr val="0070C0"/>
                </a:solidFill>
              </a:rPr>
              <a:t>年下降为</a:t>
            </a:r>
            <a:r>
              <a:rPr lang="en-US" altLang="zh-CN" sz="2800" b="1" dirty="0">
                <a:solidFill>
                  <a:srgbClr val="0070C0"/>
                </a:solidFill>
              </a:rPr>
              <a:t>1523</a:t>
            </a:r>
            <a:r>
              <a:rPr lang="zh-CN" altLang="en-US" sz="2800" b="1" dirty="0">
                <a:solidFill>
                  <a:srgbClr val="0070C0"/>
                </a:solidFill>
              </a:rPr>
              <a:t>万人，</a:t>
            </a:r>
            <a:r>
              <a:rPr lang="en-US" altLang="zh-CN" sz="2800" b="1" dirty="0">
                <a:solidFill>
                  <a:srgbClr val="0070C0"/>
                </a:solidFill>
              </a:rPr>
              <a:t>2019</a:t>
            </a:r>
            <a:r>
              <a:rPr lang="zh-CN" altLang="en-US" sz="2800" b="1" dirty="0">
                <a:solidFill>
                  <a:srgbClr val="0070C0"/>
                </a:solidFill>
              </a:rPr>
              <a:t>年出生人口再创新低，为</a:t>
            </a:r>
            <a:r>
              <a:rPr lang="en-US" altLang="zh-CN" sz="2800" b="1" dirty="0">
                <a:solidFill>
                  <a:srgbClr val="0070C0"/>
                </a:solidFill>
              </a:rPr>
              <a:t>1465</a:t>
            </a:r>
            <a:r>
              <a:rPr lang="zh-CN" altLang="en-US" sz="2800" b="1" dirty="0">
                <a:solidFill>
                  <a:srgbClr val="0070C0"/>
                </a:solidFill>
              </a:rPr>
              <a:t>万人。</a:t>
            </a:r>
            <a:endParaRPr lang="en-US" altLang="zh-CN" sz="2800" b="1" dirty="0">
              <a:solidFill>
                <a:srgbClr val="0070C0"/>
              </a:solidFill>
            </a:endParaRPr>
          </a:p>
          <a:p>
            <a:pPr>
              <a:buFont typeface="Wingdings" pitchFamily="2" charset="2"/>
              <a:buChar char="l"/>
            </a:pPr>
            <a:r>
              <a:rPr lang="zh-CN" altLang="en-US" sz="2800" b="1" dirty="0">
                <a:solidFill>
                  <a:srgbClr val="0070C0"/>
                </a:solidFill>
              </a:rPr>
              <a:t>中国社会科学院</a:t>
            </a:r>
            <a:r>
              <a:rPr lang="en-US" altLang="zh-CN" sz="2800" b="1" dirty="0">
                <a:solidFill>
                  <a:srgbClr val="0070C0"/>
                </a:solidFill>
              </a:rPr>
              <a:t>《</a:t>
            </a:r>
            <a:r>
              <a:rPr lang="zh-CN" altLang="en-US" sz="2800" b="1" dirty="0">
                <a:solidFill>
                  <a:srgbClr val="0070C0"/>
                </a:solidFill>
              </a:rPr>
              <a:t>人口与劳动绿皮书</a:t>
            </a:r>
            <a:r>
              <a:rPr lang="en-US" altLang="zh-CN" sz="2800" b="1" dirty="0">
                <a:solidFill>
                  <a:srgbClr val="0070C0"/>
                </a:solidFill>
              </a:rPr>
              <a:t>》</a:t>
            </a:r>
            <a:r>
              <a:rPr lang="zh-CN" altLang="en-US" sz="2800" b="1" dirty="0">
                <a:solidFill>
                  <a:srgbClr val="0070C0"/>
                </a:solidFill>
              </a:rPr>
              <a:t>预测：如果总和生育率一直保持在</a:t>
            </a:r>
            <a:r>
              <a:rPr lang="en-US" altLang="zh-CN" sz="2800" b="1" dirty="0">
                <a:solidFill>
                  <a:srgbClr val="0070C0"/>
                </a:solidFill>
              </a:rPr>
              <a:t>1.6</a:t>
            </a:r>
            <a:r>
              <a:rPr lang="zh-CN" altLang="en-US" sz="2800" b="1" dirty="0">
                <a:solidFill>
                  <a:srgbClr val="0070C0"/>
                </a:solidFill>
              </a:rPr>
              <a:t>的水平，</a:t>
            </a:r>
            <a:r>
              <a:rPr lang="en-US" altLang="zh-CN" sz="2800" b="1" dirty="0">
                <a:solidFill>
                  <a:srgbClr val="0070C0"/>
                </a:solidFill>
              </a:rPr>
              <a:t>2027</a:t>
            </a:r>
            <a:r>
              <a:rPr lang="zh-CN" altLang="en-US" sz="2800" b="1" dirty="0">
                <a:solidFill>
                  <a:srgbClr val="0070C0"/>
                </a:solidFill>
              </a:rPr>
              <a:t>年中国将出现人口负增长。</a:t>
            </a:r>
          </a:p>
          <a:p>
            <a:pPr>
              <a:buFont typeface="Wingdings" pitchFamily="2" charset="2"/>
              <a:buChar char="l"/>
            </a:pPr>
            <a:r>
              <a:rPr lang="zh-CN" altLang="en-US" sz="2800" b="1" dirty="0">
                <a:solidFill>
                  <a:srgbClr val="0070C0"/>
                </a:solidFill>
              </a:rPr>
              <a:t>请从生育孩子的需求和供给出发，分析现阶段中国生育率断崖式下跌的主要原因。</a:t>
            </a:r>
            <a:endParaRPr lang="zh-CN" altLang="en-US" sz="3200" b="1" dirty="0">
              <a:solidFill>
                <a:srgbClr val="0070C0"/>
              </a:solidFill>
            </a:endParaRPr>
          </a:p>
        </p:txBody>
      </p:sp>
    </p:spTree>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1322388"/>
            <a:ext cx="914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83971" name="Picture 2" descr="E:\彭鹤翔\学工组\logo\经济学院.png"/>
          <p:cNvPicPr>
            <a:picLocks noChangeAspect="1"/>
          </p:cNvPicPr>
          <p:nvPr/>
        </p:nvPicPr>
        <p:blipFill>
          <a:blip r:embed="rId3" cstate="print"/>
          <a:stretch>
            <a:fillRect/>
          </a:stretch>
        </p:blipFill>
        <p:spPr>
          <a:xfrm>
            <a:off x="7740650" y="911225"/>
            <a:ext cx="1368425" cy="357188"/>
          </a:xfrm>
          <a:prstGeom prst="rect">
            <a:avLst/>
          </a:prstGeom>
          <a:noFill/>
          <a:ln w="9525">
            <a:noFill/>
          </a:ln>
        </p:spPr>
      </p:pic>
      <p:pic>
        <p:nvPicPr>
          <p:cNvPr id="83972" name="Picture 3" descr="E:\彭鹤翔\学工组\logo\xiaozi1.png"/>
          <p:cNvPicPr>
            <a:picLocks noChangeAspect="1"/>
          </p:cNvPicPr>
          <p:nvPr/>
        </p:nvPicPr>
        <p:blipFill>
          <a:blip r:embed="rId4" cstate="print"/>
          <a:stretch>
            <a:fillRect/>
          </a:stretch>
        </p:blipFill>
        <p:spPr>
          <a:xfrm>
            <a:off x="539750" y="860425"/>
            <a:ext cx="1422400" cy="407988"/>
          </a:xfrm>
          <a:prstGeom prst="rect">
            <a:avLst/>
          </a:prstGeom>
          <a:noFill/>
          <a:ln w="9525">
            <a:noFill/>
          </a:ln>
        </p:spPr>
      </p:pic>
      <p:pic>
        <p:nvPicPr>
          <p:cNvPr id="83973" name="Picture 5" descr="http://one.hust.edu.cn/dcp/uploadfiles/hustResource/hust/xiaohui.png"/>
          <p:cNvPicPr>
            <a:picLocks noChangeAspect="1"/>
          </p:cNvPicPr>
          <p:nvPr/>
        </p:nvPicPr>
        <p:blipFill>
          <a:blip r:embed="rId5" cstate="print"/>
          <a:stretch>
            <a:fillRect/>
          </a:stretch>
        </p:blipFill>
        <p:spPr>
          <a:xfrm>
            <a:off x="34925" y="860425"/>
            <a:ext cx="542925" cy="427038"/>
          </a:xfrm>
          <a:prstGeom prst="rect">
            <a:avLst/>
          </a:prstGeom>
          <a:noFill/>
          <a:ln w="9525">
            <a:noFill/>
          </a:ln>
        </p:spPr>
      </p:pic>
      <p:grpSp>
        <p:nvGrpSpPr>
          <p:cNvPr id="83974" name="组合 8"/>
          <p:cNvGrpSpPr/>
          <p:nvPr/>
        </p:nvGrpSpPr>
        <p:grpSpPr>
          <a:xfrm>
            <a:off x="-4762" y="1484313"/>
            <a:ext cx="9109075" cy="2012950"/>
            <a:chOff x="-1" y="481265"/>
            <a:chExt cx="9108505" cy="2012678"/>
          </a:xfrm>
        </p:grpSpPr>
        <p:pic>
          <p:nvPicPr>
            <p:cNvPr id="83980" name="图片 5"/>
            <p:cNvPicPr>
              <a:picLocks noChangeAspect="1"/>
            </p:cNvPicPr>
            <p:nvPr/>
          </p:nvPicPr>
          <p:blipFill>
            <a:blip r:embed="rId6" cstate="print"/>
            <a:stretch>
              <a:fillRect/>
            </a:stretch>
          </p:blipFill>
          <p:spPr>
            <a:xfrm>
              <a:off x="3053316" y="481265"/>
              <a:ext cx="3048006" cy="2012678"/>
            </a:xfrm>
            <a:prstGeom prst="rect">
              <a:avLst/>
            </a:prstGeom>
            <a:noFill/>
            <a:ln w="9525">
              <a:noFill/>
            </a:ln>
          </p:spPr>
        </p:pic>
        <p:pic>
          <p:nvPicPr>
            <p:cNvPr id="83981" name="图片 6"/>
            <p:cNvPicPr>
              <a:picLocks noChangeAspect="1"/>
            </p:cNvPicPr>
            <p:nvPr/>
          </p:nvPicPr>
          <p:blipFill>
            <a:blip r:embed="rId7" cstate="print"/>
            <a:stretch>
              <a:fillRect/>
            </a:stretch>
          </p:blipFill>
          <p:spPr>
            <a:xfrm>
              <a:off x="-1" y="489155"/>
              <a:ext cx="3053317" cy="2004788"/>
            </a:xfrm>
            <a:prstGeom prst="rect">
              <a:avLst/>
            </a:prstGeom>
            <a:noFill/>
            <a:ln w="9525">
              <a:noFill/>
            </a:ln>
          </p:spPr>
        </p:pic>
        <p:pic>
          <p:nvPicPr>
            <p:cNvPr id="83982" name="图片 7"/>
            <p:cNvPicPr>
              <a:picLocks noChangeAspect="1"/>
            </p:cNvPicPr>
            <p:nvPr/>
          </p:nvPicPr>
          <p:blipFill>
            <a:blip r:embed="rId8" cstate="print"/>
            <a:stretch>
              <a:fillRect/>
            </a:stretch>
          </p:blipFill>
          <p:spPr>
            <a:xfrm>
              <a:off x="6101322" y="483518"/>
              <a:ext cx="3007182" cy="2004788"/>
            </a:xfrm>
            <a:prstGeom prst="rect">
              <a:avLst/>
            </a:prstGeom>
            <a:noFill/>
            <a:ln w="9525">
              <a:noFill/>
            </a:ln>
          </p:spPr>
        </p:pic>
      </p:grpSp>
      <p:sp>
        <p:nvSpPr>
          <p:cNvPr id="11" name="对角圆角矩形 10"/>
          <p:cNvSpPr/>
          <p:nvPr/>
        </p:nvSpPr>
        <p:spPr>
          <a:xfrm>
            <a:off x="-4762" y="1384300"/>
            <a:ext cx="2178050"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7" name="对角圆角矩形 16"/>
          <p:cNvSpPr/>
          <p:nvPr/>
        </p:nvSpPr>
        <p:spPr>
          <a:xfrm>
            <a:off x="6967538" y="1384300"/>
            <a:ext cx="2176463"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8" name="矩形 17"/>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83978"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pPr marL="0" indent="0" algn="ctr">
                <a:spcBef>
                  <a:spcPct val="0"/>
                </a:spcBef>
                <a:buNone/>
              </a:pPr>
              <a:t>63</a:t>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83979" name="TextBox 15"/>
          <p:cNvSpPr txBox="1"/>
          <p:nvPr/>
        </p:nvSpPr>
        <p:spPr>
          <a:xfrm>
            <a:off x="954088" y="4149725"/>
            <a:ext cx="7639050" cy="107721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r>
              <a:rPr lang="zh-CN" altLang="en-US" sz="3200" b="1" dirty="0">
                <a:solidFill>
                  <a:srgbClr val="0070C0"/>
                </a:solidFill>
                <a:latin typeface="华文新魏" panose="02010800040101010101" pitchFamily="2" charset="-122"/>
                <a:ea typeface="华文新魏" panose="02010800040101010101" pitchFamily="2" charset="-122"/>
              </a:rPr>
              <a:t>思维观察千万条，经世济民第一条，</a:t>
            </a:r>
            <a:endParaRPr lang="en-US" altLang="zh-CN" sz="3200" b="1" dirty="0">
              <a:solidFill>
                <a:srgbClr val="0070C0"/>
              </a:solidFill>
              <a:latin typeface="华文新魏" panose="02010800040101010101" pitchFamily="2" charset="-122"/>
              <a:ea typeface="华文新魏" panose="02010800040101010101" pitchFamily="2" charset="-122"/>
            </a:endParaRPr>
          </a:p>
          <a:p>
            <a:pPr marL="0" lvl="0" indent="0" algn="ctr" eaLnBrk="1" hangingPunct="1">
              <a:spcBef>
                <a:spcPct val="0"/>
              </a:spcBef>
              <a:buNone/>
            </a:pPr>
            <a:r>
              <a:rPr lang="zh-CN" altLang="en-US" sz="3200" b="1" dirty="0">
                <a:solidFill>
                  <a:srgbClr val="0070C0"/>
                </a:solidFill>
                <a:latin typeface="华文新魏" panose="02010800040101010101" pitchFamily="2" charset="-122"/>
                <a:ea typeface="华文新魏" panose="02010800040101010101" pitchFamily="2" charset="-122"/>
              </a:rPr>
              <a:t>得失均衡求最优，人生快乐不流泪！</a:t>
            </a: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资源的配置方式：自给自足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7</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056412"/>
            <a:ext cx="8557146" cy="56538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eaLnBrk="1" hangingPunct="1">
              <a:lnSpc>
                <a:spcPct val="120000"/>
              </a:lnSpc>
              <a:spcBef>
                <a:spcPts val="600"/>
              </a:spcBef>
              <a:spcAft>
                <a:spcPts val="600"/>
              </a:spcAft>
              <a:buNone/>
            </a:pPr>
            <a:r>
              <a:rPr lang="zh-CN" altLang="en-US" sz="2400" b="1" dirty="0">
                <a:solidFill>
                  <a:srgbClr val="FF0000"/>
                </a:solidFill>
                <a:latin typeface="微软雅黑" panose="020B0503020204020204" pitchFamily="34" charset="-122"/>
                <a:ea typeface="微软雅黑" panose="020B0503020204020204" pitchFamily="34" charset="-122"/>
              </a:rPr>
              <a:t>市场是人们相互分工合作的平台</a:t>
            </a:r>
            <a:r>
              <a:rPr lang="zh-CN" altLang="en-US" sz="2400" b="1" dirty="0">
                <a:solidFill>
                  <a:srgbClr val="0070C0"/>
                </a:solidFill>
                <a:latin typeface="微软雅黑" panose="020B0503020204020204" pitchFamily="34" charset="-122"/>
                <a:ea typeface="微软雅黑" panose="020B0503020204020204" pitchFamily="34" charset="-122"/>
              </a:rPr>
              <a:t>，也是资源主要配置方式，人们通过一支铅笔的生产分工合作起来，其神奇之处在于：</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None/>
            </a:pPr>
            <a:r>
              <a:rPr lang="en-US" altLang="zh-CN" sz="2400" b="1" dirty="0">
                <a:solidFill>
                  <a:srgbClr val="0070C0"/>
                </a:solidFill>
                <a:latin typeface="微软雅黑" panose="020B0503020204020204" pitchFamily="34" charset="-122"/>
                <a:ea typeface="微软雅黑" panose="020B0503020204020204" pitchFamily="34" charset="-122"/>
              </a:rPr>
              <a:t>1.</a:t>
            </a:r>
            <a:r>
              <a:rPr lang="zh-CN" altLang="en-US" sz="2400" b="1" dirty="0">
                <a:solidFill>
                  <a:srgbClr val="0070C0"/>
                </a:solidFill>
                <a:latin typeface="微软雅黑" panose="020B0503020204020204" pitchFamily="34" charset="-122"/>
                <a:ea typeface="微软雅黑" panose="020B0503020204020204" pitchFamily="34" charset="-122"/>
              </a:rPr>
              <a:t>世界上，没有一个人掌握了制造一支铅笔的全部知识，但是一支铅笔却被生产了出来。</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None/>
            </a:pPr>
            <a:r>
              <a:rPr lang="en-US" altLang="zh-CN" sz="2400" b="1" dirty="0">
                <a:solidFill>
                  <a:srgbClr val="0070C0"/>
                </a:solidFill>
                <a:latin typeface="微软雅黑" panose="020B0503020204020204" pitchFamily="34" charset="-122"/>
                <a:ea typeface="微软雅黑" panose="020B0503020204020204" pitchFamily="34" charset="-122"/>
              </a:rPr>
              <a:t>2.</a:t>
            </a:r>
            <a:r>
              <a:rPr lang="zh-CN" altLang="en-US" sz="2400" b="1" dirty="0">
                <a:solidFill>
                  <a:srgbClr val="0070C0"/>
                </a:solidFill>
                <a:latin typeface="微软雅黑" panose="020B0503020204020204" pitchFamily="34" charset="-122"/>
                <a:ea typeface="微软雅黑" panose="020B0503020204020204" pitchFamily="34" charset="-122"/>
              </a:rPr>
              <a:t>每一个参与铅笔生产的人，只是专注于自己的工作，也并不知道自己的努力会导致一支铅笔的诞生，他们其中有的人根本不需要铅笔，有的人甚至不知道铅笔是什么。</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None/>
            </a:pPr>
            <a:r>
              <a:rPr lang="en-US" altLang="zh-CN" sz="2400" b="1" dirty="0">
                <a:solidFill>
                  <a:srgbClr val="0070C0"/>
                </a:solidFill>
                <a:latin typeface="微软雅黑" panose="020B0503020204020204" pitchFamily="34" charset="-122"/>
                <a:ea typeface="微软雅黑" panose="020B0503020204020204" pitchFamily="34" charset="-122"/>
              </a:rPr>
              <a:t>3.</a:t>
            </a:r>
            <a:r>
              <a:rPr lang="zh-CN" altLang="en-US" sz="2400" b="1" dirty="0">
                <a:solidFill>
                  <a:srgbClr val="0070C0"/>
                </a:solidFill>
                <a:latin typeface="微软雅黑" panose="020B0503020204020204" pitchFamily="34" charset="-122"/>
                <a:ea typeface="微软雅黑" panose="020B0503020204020204" pitchFamily="34" charset="-122"/>
              </a:rPr>
              <a:t>生产一支铅笔需要世界各地互不相识的人们一起合作，凝聚了几百万人的努力</a:t>
            </a:r>
            <a:r>
              <a:rPr lang="zh-CN" altLang="en-US" sz="2400" b="1" dirty="0">
                <a:solidFill>
                  <a:srgbClr val="FF0000"/>
                </a:solidFill>
                <a:latin typeface="微软雅黑" panose="020B0503020204020204" pitchFamily="34" charset="-122"/>
                <a:ea typeface="微软雅黑" panose="020B0503020204020204" pitchFamily="34" charset="-122"/>
              </a:rPr>
              <a:t>源源不断地制造铅笔</a:t>
            </a:r>
            <a:r>
              <a:rPr lang="zh-CN" altLang="en-US" sz="2400" b="1" dirty="0">
                <a:solidFill>
                  <a:srgbClr val="0070C0"/>
                </a:solidFill>
                <a:latin typeface="微软雅黑" panose="020B0503020204020204" pitchFamily="34" charset="-122"/>
                <a:ea typeface="微软雅黑" panose="020B0503020204020204" pitchFamily="34" charset="-122"/>
              </a:rPr>
              <a:t>，但是购买一支铅笔的代价却微不足道，我们工作一分钟的工资就能买到一支铅笔。</a:t>
            </a:r>
            <a:endParaRPr lang="en-US" altLang="zh-CN" sz="24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ct val="0"/>
              </a:spcBef>
              <a:buNone/>
            </a:pPr>
            <a:endParaRPr lang="en-US" altLang="zh-CN" sz="3200" b="1" dirty="0">
              <a:solidFill>
                <a:srgbClr val="0070C0"/>
              </a:solidFill>
              <a:latin typeface="微软雅黑" panose="020B0503020204020204" pitchFamily="34" charset="-122"/>
              <a:ea typeface="微软雅黑" panose="020B0503020204020204" pitchFamily="34" charset="-122"/>
            </a:endParaRPr>
          </a:p>
        </p:txBody>
      </p:sp>
    </p:spTree>
  </p:cSld>
  <p:clrMapOvr>
    <a:masterClrMapping/>
  </p:clrMapOvr>
  <p:transition>
    <p:cover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资源的配置方式：计划经济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8</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1" name="TextBox 3"/>
          <p:cNvSpPr txBox="1"/>
          <p:nvPr/>
        </p:nvSpPr>
        <p:spPr>
          <a:xfrm>
            <a:off x="232012" y="1353213"/>
            <a:ext cx="8557146" cy="4536627"/>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indent="0" eaLnBrk="1" hangingPunct="1">
              <a:lnSpc>
                <a:spcPct val="120000"/>
              </a:lnSpc>
              <a:spcBef>
                <a:spcPts val="600"/>
              </a:spcBef>
              <a:spcAft>
                <a:spcPts val="600"/>
              </a:spcAft>
              <a:buNone/>
            </a:pPr>
            <a:r>
              <a:rPr lang="zh-CN" altLang="en-US" sz="2800" b="1" dirty="0">
                <a:solidFill>
                  <a:srgbClr val="0070C0"/>
                </a:solidFill>
                <a:latin typeface="微软雅黑" panose="020B0503020204020204" pitchFamily="34" charset="-122"/>
                <a:ea typeface="微软雅黑" panose="020B0503020204020204" pitchFamily="34" charset="-122"/>
              </a:rPr>
              <a:t>（</a:t>
            </a:r>
            <a:r>
              <a:rPr lang="en-US" altLang="zh-CN" sz="2800" b="1" dirty="0">
                <a:solidFill>
                  <a:srgbClr val="0070C0"/>
                </a:solidFill>
                <a:latin typeface="微软雅黑" panose="020B0503020204020204" pitchFamily="34" charset="-122"/>
                <a:ea typeface="微软雅黑" panose="020B0503020204020204" pitchFamily="34" charset="-122"/>
              </a:rPr>
              <a:t>2</a:t>
            </a:r>
            <a:r>
              <a:rPr lang="zh-CN" altLang="en-US" sz="2800" b="1" dirty="0">
                <a:solidFill>
                  <a:srgbClr val="0070C0"/>
                </a:solidFill>
                <a:latin typeface="微软雅黑" panose="020B0503020204020204" pitchFamily="34" charset="-122"/>
                <a:ea typeface="微软雅黑" panose="020B0503020204020204" pitchFamily="34" charset="-122"/>
              </a:rPr>
              <a:t>）计划经济：根据政府计划调节经济活动的经济运行体制。一般是政府按事先制定的计划，提出国民经济和社会发展的总体目标，制定合理的政策和措施，有计划地安排重大经济活动，引导和调节经济运行方向。资源的分配，包括生产什么、生产多少，都由政府计划决定。</a:t>
            </a:r>
            <a:endParaRPr lang="en-US" altLang="zh-CN" sz="2800" b="1" dirty="0">
              <a:solidFill>
                <a:srgbClr val="0070C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None/>
            </a:pPr>
            <a:endParaRPr lang="en-US" altLang="zh-CN" sz="2800" b="1" dirty="0">
              <a:solidFill>
                <a:srgbClr val="FF0000"/>
              </a:solidFill>
              <a:latin typeface="微软雅黑" panose="020B0503020204020204" pitchFamily="34" charset="-122"/>
              <a:ea typeface="微软雅黑" panose="020B0503020204020204" pitchFamily="34" charset="-122"/>
            </a:endParaRPr>
          </a:p>
          <a:p>
            <a:pPr marL="0" indent="0" eaLnBrk="1" hangingPunct="1">
              <a:lnSpc>
                <a:spcPct val="120000"/>
              </a:lnSpc>
              <a:spcBef>
                <a:spcPts val="600"/>
              </a:spcBef>
              <a:spcAft>
                <a:spcPts val="600"/>
              </a:spcAft>
              <a:buNone/>
            </a:pP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流浪地球</a:t>
            </a:r>
            <a:r>
              <a:rPr lang="en-US" altLang="zh-CN" sz="2800" b="1" dirty="0">
                <a:solidFill>
                  <a:srgbClr val="FF0000"/>
                </a:solidFill>
                <a:latin typeface="微软雅黑" panose="020B0503020204020204" pitchFamily="34" charset="-122"/>
                <a:ea typeface="微软雅黑" panose="020B0503020204020204" pitchFamily="34" charset="-122"/>
              </a:rPr>
              <a:t>》</a:t>
            </a:r>
            <a:r>
              <a:rPr lang="zh-CN" altLang="en-US" sz="2800" b="1" dirty="0">
                <a:solidFill>
                  <a:srgbClr val="FF0000"/>
                </a:solidFill>
                <a:latin typeface="微软雅黑" panose="020B0503020204020204" pitchFamily="34" charset="-122"/>
                <a:ea typeface="微软雅黑" panose="020B0503020204020204" pitchFamily="34" charset="-122"/>
              </a:rPr>
              <a:t>中的经济体制是一个典型的计划经济。</a:t>
            </a:r>
            <a:endParaRPr lang="en-US" altLang="zh-CN" sz="28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ransition>
    <p:cover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b="1" dirty="0">
                <a:ea typeface="宋体" panose="02010600030101010101" pitchFamily="2" charset="-122"/>
              </a:rPr>
              <a:t>资源的配置方式：计划经济 </a:t>
            </a:r>
            <a:endParaRPr lang="en-US" altLang="zh-CN" b="1"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pPr marL="0" indent="0" algn="ctr" eaLnBrk="1" hangingPunct="1">
                <a:spcBef>
                  <a:spcPct val="0"/>
                </a:spcBef>
                <a:buNone/>
              </a:pPr>
              <a:t>9</a:t>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12291" name="Picture 3" descr="C:\Users\Administrator\Desktop\p2547724374.jpg"/>
          <p:cNvPicPr>
            <a:picLocks noChangeAspect="1" noChangeArrowheads="1"/>
          </p:cNvPicPr>
          <p:nvPr/>
        </p:nvPicPr>
        <p:blipFill>
          <a:blip r:embed="rId2" cstate="print"/>
          <a:srcRect l="38209" t="21687" r="24478" b="13546"/>
          <a:stretch>
            <a:fillRect/>
          </a:stretch>
        </p:blipFill>
        <p:spPr bwMode="auto">
          <a:xfrm>
            <a:off x="3521122" y="4203510"/>
            <a:ext cx="2565779" cy="1837098"/>
          </a:xfrm>
          <a:prstGeom prst="rect">
            <a:avLst/>
          </a:prstGeom>
          <a:noFill/>
        </p:spPr>
      </p:pic>
      <p:pic>
        <p:nvPicPr>
          <p:cNvPr id="12293" name="Picture 5"/>
          <p:cNvPicPr>
            <a:picLocks noChangeAspect="1" noChangeArrowheads="1"/>
          </p:cNvPicPr>
          <p:nvPr/>
        </p:nvPicPr>
        <p:blipFill>
          <a:blip r:embed="rId3" cstate="print"/>
          <a:srcRect l="34581" t="15252" r="34351" b="17211"/>
          <a:stretch>
            <a:fillRect/>
          </a:stretch>
        </p:blipFill>
        <p:spPr bwMode="auto">
          <a:xfrm>
            <a:off x="0" y="1787858"/>
            <a:ext cx="1105469" cy="1351127"/>
          </a:xfrm>
          <a:prstGeom prst="rect">
            <a:avLst/>
          </a:prstGeom>
          <a:noFill/>
          <a:ln w="9525">
            <a:noFill/>
            <a:miter lim="800000"/>
            <a:headEnd/>
            <a:tailEnd/>
          </a:ln>
        </p:spPr>
      </p:pic>
      <p:pic>
        <p:nvPicPr>
          <p:cNvPr id="12294" name="Picture 6"/>
          <p:cNvPicPr>
            <a:picLocks noChangeAspect="1" noChangeArrowheads="1"/>
          </p:cNvPicPr>
          <p:nvPr/>
        </p:nvPicPr>
        <p:blipFill>
          <a:blip r:embed="rId4" cstate="print"/>
          <a:srcRect l="41223" t="52308" r="44210" b="15385"/>
          <a:stretch>
            <a:fillRect/>
          </a:stretch>
        </p:blipFill>
        <p:spPr bwMode="auto">
          <a:xfrm>
            <a:off x="0" y="3321445"/>
            <a:ext cx="1105468" cy="1378437"/>
          </a:xfrm>
          <a:prstGeom prst="rect">
            <a:avLst/>
          </a:prstGeom>
          <a:noFill/>
          <a:ln w="9525">
            <a:noFill/>
            <a:miter lim="800000"/>
            <a:headEnd/>
            <a:tailEnd/>
          </a:ln>
        </p:spPr>
      </p:pic>
      <p:sp>
        <p:nvSpPr>
          <p:cNvPr id="12" name="TextBox 11"/>
          <p:cNvSpPr txBox="1"/>
          <p:nvPr/>
        </p:nvSpPr>
        <p:spPr>
          <a:xfrm>
            <a:off x="0" y="1091820"/>
            <a:ext cx="3480179" cy="615553"/>
          </a:xfrm>
          <a:prstGeom prst="rect">
            <a:avLst/>
          </a:prstGeom>
          <a:noFill/>
        </p:spPr>
        <p:txBody>
          <a:bodyPr wrap="square" rtlCol="0">
            <a:spAutoFit/>
          </a:bodyPr>
          <a:lstStyle/>
          <a:p>
            <a:r>
              <a:rPr lang="zh-CN" altLang="en-US" b="1" dirty="0">
                <a:solidFill>
                  <a:srgbClr val="005EA4"/>
                </a:solidFill>
              </a:rPr>
              <a:t>需求</a:t>
            </a:r>
          </a:p>
        </p:txBody>
      </p:sp>
      <p:sp>
        <p:nvSpPr>
          <p:cNvPr id="13" name="TextBox 12"/>
          <p:cNvSpPr txBox="1"/>
          <p:nvPr/>
        </p:nvSpPr>
        <p:spPr>
          <a:xfrm>
            <a:off x="1380697" y="1926609"/>
            <a:ext cx="1963004" cy="1077218"/>
          </a:xfrm>
          <a:prstGeom prst="rect">
            <a:avLst/>
          </a:prstGeom>
          <a:noFill/>
        </p:spPr>
        <p:txBody>
          <a:bodyPr wrap="square" rtlCol="0">
            <a:spAutoFit/>
          </a:bodyPr>
          <a:lstStyle/>
          <a:p>
            <a:r>
              <a:rPr lang="zh-CN" altLang="en-US" sz="3200" b="1" dirty="0">
                <a:solidFill>
                  <a:srgbClr val="005EA4"/>
                </a:solidFill>
              </a:rPr>
              <a:t>吴孟达：</a:t>
            </a:r>
            <a:r>
              <a:rPr lang="en-US" altLang="zh-CN" sz="3200" b="1" dirty="0">
                <a:solidFill>
                  <a:srgbClr val="005EA4"/>
                </a:solidFill>
              </a:rPr>
              <a:t>VR</a:t>
            </a:r>
            <a:r>
              <a:rPr lang="zh-CN" altLang="en-US" sz="3200" b="1" dirty="0">
                <a:solidFill>
                  <a:srgbClr val="005EA4"/>
                </a:solidFill>
              </a:rPr>
              <a:t>电影</a:t>
            </a:r>
          </a:p>
        </p:txBody>
      </p:sp>
      <p:sp>
        <p:nvSpPr>
          <p:cNvPr id="14" name="TextBox 13"/>
          <p:cNvSpPr txBox="1"/>
          <p:nvPr/>
        </p:nvSpPr>
        <p:spPr>
          <a:xfrm>
            <a:off x="1260143" y="3443785"/>
            <a:ext cx="1963004" cy="1077218"/>
          </a:xfrm>
          <a:prstGeom prst="rect">
            <a:avLst/>
          </a:prstGeom>
          <a:noFill/>
        </p:spPr>
        <p:txBody>
          <a:bodyPr wrap="square" rtlCol="0">
            <a:spAutoFit/>
          </a:bodyPr>
          <a:lstStyle/>
          <a:p>
            <a:r>
              <a:rPr lang="zh-CN" altLang="en-US" sz="3200" b="1" dirty="0">
                <a:solidFill>
                  <a:srgbClr val="005EA4"/>
                </a:solidFill>
              </a:rPr>
              <a:t>韩朵朵：地面旅游</a:t>
            </a:r>
          </a:p>
        </p:txBody>
      </p:sp>
      <p:sp>
        <p:nvSpPr>
          <p:cNvPr id="15" name="TextBox 14"/>
          <p:cNvSpPr txBox="1"/>
          <p:nvPr/>
        </p:nvSpPr>
        <p:spPr>
          <a:xfrm>
            <a:off x="1221473" y="4715300"/>
            <a:ext cx="1963004" cy="1569660"/>
          </a:xfrm>
          <a:prstGeom prst="rect">
            <a:avLst/>
          </a:prstGeom>
          <a:noFill/>
        </p:spPr>
        <p:txBody>
          <a:bodyPr wrap="square" rtlCol="0">
            <a:spAutoFit/>
          </a:bodyPr>
          <a:lstStyle/>
          <a:p>
            <a:r>
              <a:rPr lang="zh-CN" altLang="en-US" sz="3200" b="1" dirty="0">
                <a:solidFill>
                  <a:srgbClr val="005EA4"/>
                </a:solidFill>
              </a:rPr>
              <a:t>日本驾驶员：米饭、味噌汤</a:t>
            </a:r>
          </a:p>
        </p:txBody>
      </p:sp>
      <p:pic>
        <p:nvPicPr>
          <p:cNvPr id="12295" name="Picture 7"/>
          <p:cNvPicPr>
            <a:picLocks noChangeAspect="1" noChangeArrowheads="1"/>
          </p:cNvPicPr>
          <p:nvPr/>
        </p:nvPicPr>
        <p:blipFill>
          <a:blip r:embed="rId5" cstate="print"/>
          <a:srcRect l="37658" t="33269" r="41939" b="25385"/>
          <a:stretch>
            <a:fillRect/>
          </a:stretch>
        </p:blipFill>
        <p:spPr bwMode="auto">
          <a:xfrm>
            <a:off x="0" y="4899547"/>
            <a:ext cx="1102100" cy="1255594"/>
          </a:xfrm>
          <a:prstGeom prst="rect">
            <a:avLst/>
          </a:prstGeom>
          <a:noFill/>
          <a:ln w="9525">
            <a:noFill/>
            <a:miter lim="800000"/>
            <a:headEnd/>
            <a:tailEnd/>
          </a:ln>
        </p:spPr>
      </p:pic>
      <p:sp>
        <p:nvSpPr>
          <p:cNvPr id="17" name="TextBox 16"/>
          <p:cNvSpPr txBox="1"/>
          <p:nvPr/>
        </p:nvSpPr>
        <p:spPr>
          <a:xfrm>
            <a:off x="7478973" y="1080446"/>
            <a:ext cx="1228299" cy="615553"/>
          </a:xfrm>
          <a:prstGeom prst="rect">
            <a:avLst/>
          </a:prstGeom>
          <a:noFill/>
        </p:spPr>
        <p:txBody>
          <a:bodyPr wrap="square" rtlCol="0">
            <a:spAutoFit/>
          </a:bodyPr>
          <a:lstStyle/>
          <a:p>
            <a:r>
              <a:rPr lang="zh-CN" altLang="en-US" b="1" dirty="0">
                <a:solidFill>
                  <a:srgbClr val="005EA4"/>
                </a:solidFill>
              </a:rPr>
              <a:t>供给</a:t>
            </a:r>
          </a:p>
        </p:txBody>
      </p:sp>
      <p:sp>
        <p:nvSpPr>
          <p:cNvPr id="16" name="TextBox 15"/>
          <p:cNvSpPr txBox="1"/>
          <p:nvPr/>
        </p:nvSpPr>
        <p:spPr>
          <a:xfrm>
            <a:off x="3591636" y="1096369"/>
            <a:ext cx="3480179" cy="615553"/>
          </a:xfrm>
          <a:prstGeom prst="rect">
            <a:avLst/>
          </a:prstGeom>
          <a:noFill/>
        </p:spPr>
        <p:txBody>
          <a:bodyPr wrap="square" rtlCol="0">
            <a:spAutoFit/>
          </a:bodyPr>
          <a:lstStyle/>
          <a:p>
            <a:r>
              <a:rPr lang="zh-CN" altLang="en-US" b="1" dirty="0">
                <a:solidFill>
                  <a:srgbClr val="FF0000"/>
                </a:solidFill>
              </a:rPr>
              <a:t>产品市场</a:t>
            </a:r>
          </a:p>
        </p:txBody>
      </p:sp>
      <p:pic>
        <p:nvPicPr>
          <p:cNvPr id="1027" name="Picture 3" descr="C:\Users\Administrator\Desktop\p2542069702.jpg"/>
          <p:cNvPicPr>
            <a:picLocks noChangeAspect="1" noChangeArrowheads="1"/>
          </p:cNvPicPr>
          <p:nvPr/>
        </p:nvPicPr>
        <p:blipFill>
          <a:blip r:embed="rId6" cstate="print"/>
          <a:srcRect l="31343" r="34776"/>
          <a:stretch>
            <a:fillRect/>
          </a:stretch>
        </p:blipFill>
        <p:spPr bwMode="auto">
          <a:xfrm>
            <a:off x="6721347" y="1897038"/>
            <a:ext cx="2422653" cy="2772240"/>
          </a:xfrm>
          <a:prstGeom prst="rect">
            <a:avLst/>
          </a:prstGeom>
          <a:noFill/>
        </p:spPr>
      </p:pic>
      <p:sp>
        <p:nvSpPr>
          <p:cNvPr id="19" name="TextBox 18"/>
          <p:cNvSpPr txBox="1"/>
          <p:nvPr/>
        </p:nvSpPr>
        <p:spPr>
          <a:xfrm>
            <a:off x="6782937" y="4954137"/>
            <a:ext cx="2361063" cy="1077218"/>
          </a:xfrm>
          <a:prstGeom prst="rect">
            <a:avLst/>
          </a:prstGeom>
          <a:noFill/>
        </p:spPr>
        <p:txBody>
          <a:bodyPr wrap="square" rtlCol="0">
            <a:spAutoFit/>
          </a:bodyPr>
          <a:lstStyle/>
          <a:p>
            <a:r>
              <a:rPr lang="en-US" altLang="zh-CN" sz="3200" b="1" dirty="0">
                <a:solidFill>
                  <a:srgbClr val="005EA4"/>
                </a:solidFill>
              </a:rPr>
              <a:t>MOSS:</a:t>
            </a:r>
            <a:r>
              <a:rPr lang="zh-CN" altLang="en-US" sz="3200" b="1" dirty="0">
                <a:solidFill>
                  <a:srgbClr val="005EA4"/>
                </a:solidFill>
              </a:rPr>
              <a:t>我提供两种产品</a:t>
            </a:r>
          </a:p>
        </p:txBody>
      </p:sp>
      <p:pic>
        <p:nvPicPr>
          <p:cNvPr id="36865" name="Picture 1" descr="C:\Users\Administrator\Desktop\p2547477368.jpg"/>
          <p:cNvPicPr>
            <a:picLocks noChangeAspect="1" noChangeArrowheads="1"/>
          </p:cNvPicPr>
          <p:nvPr/>
        </p:nvPicPr>
        <p:blipFill>
          <a:blip r:embed="rId7" cstate="print"/>
          <a:srcRect l="12239" r="28507" b="31822"/>
          <a:stretch>
            <a:fillRect/>
          </a:stretch>
        </p:blipFill>
        <p:spPr bwMode="auto">
          <a:xfrm>
            <a:off x="2915853" y="1787856"/>
            <a:ext cx="3683449" cy="2183642"/>
          </a:xfrm>
          <a:prstGeom prst="rect">
            <a:avLst/>
          </a:prstGeom>
          <a:noFill/>
        </p:spPr>
      </p:pic>
    </p:spTree>
  </p:cSld>
  <p:clrMapOvr>
    <a:masterClrMapping/>
  </p:clrMapOvr>
  <p:transition>
    <p:cover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6865"/>
                                        </p:tgtEl>
                                        <p:attrNameLst>
                                          <p:attrName>style.visibility</p:attrName>
                                        </p:attrNameLst>
                                      </p:cBhvr>
                                      <p:to>
                                        <p:strVal val="visible"/>
                                      </p:to>
                                    </p:set>
                                    <p:anim calcmode="lin" valueType="num">
                                      <p:cBhvr additive="base">
                                        <p:cTn id="7" dur="500" fill="hold"/>
                                        <p:tgtEl>
                                          <p:spTgt spid="36865"/>
                                        </p:tgtEl>
                                        <p:attrNameLst>
                                          <p:attrName>ppt_x</p:attrName>
                                        </p:attrNameLst>
                                      </p:cBhvr>
                                      <p:tavLst>
                                        <p:tav tm="0">
                                          <p:val>
                                            <p:strVal val="#ppt_x"/>
                                          </p:val>
                                        </p:tav>
                                        <p:tav tm="100000">
                                          <p:val>
                                            <p:strVal val="#ppt_x"/>
                                          </p:val>
                                        </p:tav>
                                      </p:tavLst>
                                    </p:anim>
                                    <p:anim calcmode="lin" valueType="num">
                                      <p:cBhvr additive="base">
                                        <p:cTn id="8" dur="500" fill="hold"/>
                                        <p:tgtEl>
                                          <p:spTgt spid="3686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291"/>
                                        </p:tgtEl>
                                        <p:attrNameLst>
                                          <p:attrName>style.visibility</p:attrName>
                                        </p:attrNameLst>
                                      </p:cBhvr>
                                      <p:to>
                                        <p:strVal val="visible"/>
                                      </p:to>
                                    </p:set>
                                    <p:anim calcmode="lin" valueType="num">
                                      <p:cBhvr additive="base">
                                        <p:cTn id="13" dur="500" fill="hold"/>
                                        <p:tgtEl>
                                          <p:spTgt spid="12291"/>
                                        </p:tgtEl>
                                        <p:attrNameLst>
                                          <p:attrName>ppt_x</p:attrName>
                                        </p:attrNameLst>
                                      </p:cBhvr>
                                      <p:tavLst>
                                        <p:tav tm="0">
                                          <p:val>
                                            <p:strVal val="#ppt_x"/>
                                          </p:val>
                                        </p:tav>
                                        <p:tav tm="100000">
                                          <p:val>
                                            <p:strVal val="#ppt_x"/>
                                          </p:val>
                                        </p:tav>
                                      </p:tavLst>
                                    </p:anim>
                                    <p:anim calcmode="lin" valueType="num">
                                      <p:cBhvr additive="base">
                                        <p:cTn id="14" dur="500" fill="hold"/>
                                        <p:tgtEl>
                                          <p:spTgt spid="122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9"/>
  <p:tag name="KSO_WM_TEMPLATE_SCENE_ID" val="1"/>
  <p:tag name="KSO_WM_TEMPLATE_JOB_ID" val="9"/>
  <p:tag name="KSO_WM_TEMPLATE_TOPIC_DEFAULT" val="0"/>
</p:tagLst>
</file>

<file path=ppt/theme/theme1.xml><?xml version="1.0" encoding="utf-8"?>
<a:theme xmlns:a="http://schemas.openxmlformats.org/drawingml/2006/main" name="Text cover full text">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title">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1937</TotalTime>
  <Words>5583</Words>
  <Application>Microsoft Office PowerPoint</Application>
  <PresentationFormat>全屏显示(4:3)</PresentationFormat>
  <Paragraphs>718</Paragraphs>
  <Slides>63</Slides>
  <Notes>9</Notes>
  <HiddenSlides>0</HiddenSlides>
  <MMClips>0</MMClips>
  <ScaleCrop>false</ScaleCrop>
  <HeadingPairs>
    <vt:vector size="8" baseType="variant">
      <vt:variant>
        <vt:lpstr>已用的字体</vt:lpstr>
      </vt:variant>
      <vt:variant>
        <vt:i4>10</vt:i4>
      </vt:variant>
      <vt:variant>
        <vt:lpstr>主题</vt:lpstr>
      </vt:variant>
      <vt:variant>
        <vt:i4>10</vt:i4>
      </vt:variant>
      <vt:variant>
        <vt:lpstr>嵌入 OLE 服务器</vt:lpstr>
      </vt:variant>
      <vt:variant>
        <vt:i4>1</vt:i4>
      </vt:variant>
      <vt:variant>
        <vt:lpstr>幻灯片标题</vt:lpstr>
      </vt:variant>
      <vt:variant>
        <vt:i4>63</vt:i4>
      </vt:variant>
    </vt:vector>
  </HeadingPairs>
  <TitlesOfParts>
    <vt:vector size="84" baseType="lpstr">
      <vt:lpstr>Sabon-Bold</vt:lpstr>
      <vt:lpstr>华文新魏</vt:lpstr>
      <vt:lpstr>楷体</vt:lpstr>
      <vt:lpstr>宋体</vt:lpstr>
      <vt:lpstr>微软雅黑</vt:lpstr>
      <vt:lpstr>Arial</vt:lpstr>
      <vt:lpstr>Arial Black</vt:lpstr>
      <vt:lpstr>Calibri</vt:lpstr>
      <vt:lpstr>Times New Roman</vt:lpstr>
      <vt:lpstr>Wingdings</vt:lpstr>
      <vt:lpstr>Text cover full text</vt:lpstr>
      <vt:lpstr>Chapter title</vt:lpstr>
      <vt:lpstr>Chapter content</vt:lpstr>
      <vt:lpstr>Figure</vt:lpstr>
      <vt:lpstr>Table</vt:lpstr>
      <vt:lpstr>Case study</vt:lpstr>
      <vt:lpstr>Appendix</vt:lpstr>
      <vt:lpstr>1_Chapter content</vt:lpstr>
      <vt:lpstr>2_Chapter content</vt:lpstr>
      <vt:lpstr>3_Chapter content</vt:lpstr>
      <vt:lpstr>Microsoft Excel Chart</vt:lpstr>
      <vt:lpstr>PowerPoint 演示文稿</vt:lpstr>
      <vt:lpstr>PowerPoint 演示文稿</vt:lpstr>
      <vt:lpstr>PowerPoint 演示文稿</vt:lpstr>
      <vt:lpstr>资源的配置方式：自给自足 </vt:lpstr>
      <vt:lpstr>资源的配置方式：自给自足 </vt:lpstr>
      <vt:lpstr>资源的配置方式：自给自足 </vt:lpstr>
      <vt:lpstr>资源的配置方式：自给自足 </vt:lpstr>
      <vt:lpstr>资源的配置方式：计划经济 </vt:lpstr>
      <vt:lpstr>资源的配置方式：计划经济 </vt:lpstr>
      <vt:lpstr>资源的配置方式：计划经济 </vt:lpstr>
      <vt:lpstr>资源的配置方式：计划经济 </vt:lpstr>
      <vt:lpstr>资源的配置方式：计划经济 </vt:lpstr>
      <vt:lpstr>资源的配置方式：计划经济 </vt:lpstr>
      <vt:lpstr>资源的配置方式：计划经济 </vt:lpstr>
      <vt:lpstr>资源的配置方式：市场经济 </vt:lpstr>
      <vt:lpstr>资源的配置方式：市场经济 </vt:lpstr>
      <vt:lpstr>资源的配置方式：市场经济 </vt:lpstr>
      <vt:lpstr>资源的配置方式：市场经济 </vt:lpstr>
      <vt:lpstr>资源的配置方式：市场经济 </vt:lpstr>
      <vt:lpstr>资源的配置方式：市场经济 </vt:lpstr>
      <vt:lpstr>资源的配置方式：市场经济 </vt:lpstr>
      <vt:lpstr>资源的配置方式：市场经济 </vt:lpstr>
      <vt:lpstr>资源的配置方式：市场经济 </vt:lpstr>
      <vt:lpstr>资源的配置方式：市场经济 </vt:lpstr>
      <vt:lpstr>资源的配置方式：市场经济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Eastern Illinois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dc:title>
  <dc:creator>Andreea Chiritescu</dc:creator>
  <cp:lastModifiedBy>VincentWenCheng@outlook.com</cp:lastModifiedBy>
  <cp:revision>1254</cp:revision>
  <dcterms:created xsi:type="dcterms:W3CDTF">2006-11-30T14:59:00Z</dcterms:created>
  <dcterms:modified xsi:type="dcterms:W3CDTF">2020-03-30T07:58:57Z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2052-11.1.0.8214</vt:lpwstr>
  </property>
</Properties>
</file>